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04" r:id="rId4"/>
    <p:sldId id="259" r:id="rId5"/>
    <p:sldId id="261" r:id="rId6"/>
    <p:sldId id="262" r:id="rId7"/>
    <p:sldId id="263" r:id="rId8"/>
    <p:sldId id="305" r:id="rId9"/>
    <p:sldId id="264" r:id="rId10"/>
    <p:sldId id="297" r:id="rId11"/>
    <p:sldId id="298" r:id="rId12"/>
    <p:sldId id="299" r:id="rId13"/>
    <p:sldId id="266" r:id="rId14"/>
    <p:sldId id="300" r:id="rId15"/>
    <p:sldId id="301" r:id="rId16"/>
    <p:sldId id="302" r:id="rId17"/>
    <p:sldId id="274" r:id="rId18"/>
    <p:sldId id="275" r:id="rId19"/>
    <p:sldId id="276" r:id="rId20"/>
    <p:sldId id="279" r:id="rId21"/>
    <p:sldId id="280" r:id="rId22"/>
    <p:sldId id="277" r:id="rId23"/>
    <p:sldId id="278" r:id="rId24"/>
    <p:sldId id="257" r:id="rId25"/>
    <p:sldId id="281" r:id="rId26"/>
    <p:sldId id="282" r:id="rId27"/>
    <p:sldId id="283" r:id="rId28"/>
    <p:sldId id="285" r:id="rId29"/>
    <p:sldId id="303" r:id="rId30"/>
    <p:sldId id="288" r:id="rId31"/>
    <p:sldId id="289" r:id="rId32"/>
    <p:sldId id="290" r:id="rId33"/>
    <p:sldId id="292" r:id="rId34"/>
    <p:sldId id="29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12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18963F-5D1D-4EBA-84A8-A4AE57B5ED5E}" type="datetimeFigureOut">
              <a:rPr lang="en-US" smtClean="0"/>
              <a:pPr/>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62C7D-E68D-4EA9-B19B-D74E3EEC4DA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8963F-5D1D-4EBA-84A8-A4AE57B5ED5E}" type="datetimeFigureOut">
              <a:rPr lang="en-US" smtClean="0"/>
              <a:pPr/>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62C7D-E68D-4EA9-B19B-D74E3EEC4D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8963F-5D1D-4EBA-84A8-A4AE57B5ED5E}" type="datetimeFigureOut">
              <a:rPr lang="en-US" smtClean="0"/>
              <a:pPr/>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62C7D-E68D-4EA9-B19B-D74E3EEC4DA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231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475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217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032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80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027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862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54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8963F-5D1D-4EBA-84A8-A4AE57B5ED5E}" type="datetimeFigureOut">
              <a:rPr lang="en-US" smtClean="0"/>
              <a:pPr/>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62C7D-E68D-4EA9-B19B-D74E3EEC4DA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031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146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061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245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758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093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445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312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425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960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18963F-5D1D-4EBA-84A8-A4AE57B5ED5E}" type="datetimeFigureOut">
              <a:rPr lang="en-US" smtClean="0"/>
              <a:pPr/>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62C7D-E68D-4EA9-B19B-D74E3EEC4DA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290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659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001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962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455CFCF-49C9-5249-B4B9-DC3418D7405D}"/>
              </a:ext>
            </a:extLst>
          </p:cNvPr>
          <p:cNvSpPr>
            <a:spLocks noGrp="1"/>
          </p:cNvSpPr>
          <p:nvPr>
            <p:ph type="pic" sz="quarter" idx="14"/>
          </p:nvPr>
        </p:nvSpPr>
        <p:spPr>
          <a:xfrm>
            <a:off x="0" y="-1"/>
            <a:ext cx="9144000" cy="6858001"/>
          </a:xfrm>
          <a:prstGeom prst="rect">
            <a:avLst/>
          </a:prstGeom>
          <a:solidFill>
            <a:schemeClr val="bg1"/>
          </a:solidFill>
          <a:effectLst/>
        </p:spPr>
        <p:txBody>
          <a:bodyPr wrap="square">
            <a:noAutofit/>
          </a:bodyPr>
          <a:lstStyle>
            <a:lvl1pPr marL="0" indent="0">
              <a:buNone/>
              <a:defRPr sz="1200" b="0" i="0">
                <a:ln>
                  <a:noFill/>
                </a:ln>
                <a:solidFill>
                  <a:schemeClr val="tx2"/>
                </a:solidFill>
                <a:latin typeface="Libre Franklin Light" pitchFamily="2" charset="77"/>
                <a:ea typeface="Roboto Regular" charset="0"/>
                <a:cs typeface="Rubik Light" panose="02000604000000020004" pitchFamily="2" charset="-79"/>
              </a:defRPr>
            </a:lvl1pPr>
          </a:lstStyle>
          <a:p>
            <a:endParaRPr lang="en-US" dirty="0"/>
          </a:p>
        </p:txBody>
      </p:sp>
    </p:spTree>
    <p:extLst>
      <p:ext uri="{BB962C8B-B14F-4D97-AF65-F5344CB8AC3E}">
        <p14:creationId xmlns:p14="http://schemas.microsoft.com/office/powerpoint/2010/main" val="2564625348"/>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18963F-5D1D-4EBA-84A8-A4AE57B5ED5E}" type="datetimeFigureOut">
              <a:rPr lang="en-US" smtClean="0"/>
              <a:pPr/>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62C7D-E68D-4EA9-B19B-D74E3EEC4DA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18963F-5D1D-4EBA-84A8-A4AE57B5ED5E}" type="datetimeFigureOut">
              <a:rPr lang="en-US" smtClean="0"/>
              <a:pPr/>
              <a:t>4/22/2021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662C7D-E68D-4EA9-B19B-D74E3EEC4DA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18963F-5D1D-4EBA-84A8-A4AE57B5ED5E}" type="datetimeFigureOut">
              <a:rPr lang="en-US" smtClean="0"/>
              <a:pPr/>
              <a:t>4/22/2021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662C7D-E68D-4EA9-B19B-D74E3EEC4D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8963F-5D1D-4EBA-84A8-A4AE57B5ED5E}" type="datetimeFigureOut">
              <a:rPr lang="en-US" smtClean="0"/>
              <a:pPr/>
              <a:t>4/22/2021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662C7D-E68D-4EA9-B19B-D74E3EEC4D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18963F-5D1D-4EBA-84A8-A4AE57B5ED5E}" type="datetimeFigureOut">
              <a:rPr lang="en-US" smtClean="0"/>
              <a:pPr/>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62C7D-E68D-4EA9-B19B-D74E3EEC4DA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18963F-5D1D-4EBA-84A8-A4AE57B5ED5E}" type="datetimeFigureOut">
              <a:rPr lang="en-US" smtClean="0"/>
              <a:pPr/>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62C7D-E68D-4EA9-B19B-D74E3EEC4DA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8963F-5D1D-4EBA-84A8-A4AE57B5ED5E}" type="datetimeFigureOut">
              <a:rPr lang="en-US" smtClean="0"/>
              <a:pPr/>
              <a:t>4/22/2021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62C7D-E68D-4EA9-B19B-D74E3EEC4D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620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FF96F-E4A3-42B1-B57A-128F1C48DB33}" type="datetimeFigureOut">
              <a:rPr lang="en-US" smtClean="0">
                <a:solidFill>
                  <a:prstClr val="black">
                    <a:tint val="75000"/>
                  </a:prstClr>
                </a:solidFill>
              </a:rPr>
              <a:pPr/>
              <a:t>4/22/2021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EA0C6-F466-4884-B886-E215ABD43C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675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user\Desktop\GAMBAR MASJID\rama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
            <a:ext cx="789572" cy="838201"/>
          </a:xfrm>
          <a:prstGeom prst="rect">
            <a:avLst/>
          </a:prstGeom>
          <a:noFill/>
          <a:ln>
            <a:noFill/>
          </a:ln>
          <a:effectLst/>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33400" y="823866"/>
            <a:ext cx="8250560" cy="707886"/>
          </a:xfrm>
          <a:prstGeom prst="rect">
            <a:avLst/>
          </a:prstGeom>
          <a:noFill/>
        </p:spPr>
        <p:txBody>
          <a:bodyPr wrap="square" lIns="91440" tIns="45720" rIns="91440" bIns="45720">
            <a:spAutoFit/>
          </a:bodyPr>
          <a:lstStyle/>
          <a:p>
            <a:pPr algn="ctr"/>
            <a:r>
              <a:rPr lang="en-US" sz="4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Bernard MT Condensed" pitchFamily="18" charset="0"/>
              </a:rPr>
              <a:t>JABATAN HAL EHWAL AGAMA TERENGGANU</a:t>
            </a:r>
          </a:p>
        </p:txBody>
      </p:sp>
      <p:sp>
        <p:nvSpPr>
          <p:cNvPr id="8" name="Rectangle 5"/>
          <p:cNvSpPr txBox="1">
            <a:spLocks noChangeArrowheads="1"/>
          </p:cNvSpPr>
          <p:nvPr/>
        </p:nvSpPr>
        <p:spPr>
          <a:xfrm>
            <a:off x="2286000" y="1470196"/>
            <a:ext cx="4343400" cy="892003"/>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KHUTBAH MULTIMEDIA</a:t>
            </a:r>
          </a:p>
          <a:p>
            <a:pPr marL="0" indent="0" algn="ctr">
              <a:buNone/>
            </a:pPr>
            <a:r>
              <a:rPr lang="ms-MY"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Siri: </a:t>
            </a:r>
            <a:r>
              <a:rPr lang="ms-MY"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17/2021</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endParaRPr>
          </a:p>
        </p:txBody>
      </p:sp>
      <p:sp>
        <p:nvSpPr>
          <p:cNvPr id="9" name="Rectangle 8"/>
          <p:cNvSpPr/>
          <p:nvPr/>
        </p:nvSpPr>
        <p:spPr>
          <a:xfrm>
            <a:off x="-17813" y="2190277"/>
            <a:ext cx="9144000" cy="3354765"/>
          </a:xfrm>
          <a:prstGeom prst="rect">
            <a:avLst/>
          </a:prstGeom>
          <a:noFill/>
        </p:spPr>
        <p:txBody>
          <a:bodyPr wrap="square">
            <a:spAutoFit/>
          </a:bodyPr>
          <a:lstStyle/>
          <a:p>
            <a:pPr algn="ctr" fontAlgn="auto">
              <a:spcBef>
                <a:spcPts val="0"/>
              </a:spcBef>
              <a:spcAft>
                <a:spcPts val="0"/>
              </a:spcAft>
              <a:defRPr/>
            </a:pPr>
            <a:r>
              <a:rPr lang="en-US" sz="80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Showcard Gothic" pitchFamily="82" charset="0"/>
                <a:cs typeface="Traditional Arabic" pitchFamily="2" charset="-78"/>
              </a:rPr>
              <a:t>RAMADAN</a:t>
            </a:r>
            <a:r>
              <a:rPr lang="en-US" sz="80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Stencil" pitchFamily="82" charset="0"/>
                <a:cs typeface="Traditional Arabic" pitchFamily="2" charset="-78"/>
              </a:rPr>
              <a:t> </a:t>
            </a:r>
            <a:endParaRPr lang="en-US" sz="80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Stencil" pitchFamily="82" charset="0"/>
              <a:cs typeface="Traditional Arabic" pitchFamily="2" charset="-78"/>
            </a:endParaRPr>
          </a:p>
          <a:p>
            <a:pPr algn="ctr" fontAlgn="auto">
              <a:spcBef>
                <a:spcPts val="0"/>
              </a:spcBef>
              <a:spcAft>
                <a:spcPts val="0"/>
              </a:spcAft>
              <a:defRPr/>
            </a:pPr>
            <a:r>
              <a:rPr lang="en-US" sz="66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Freestyle Script" pitchFamily="66" charset="0"/>
                <a:cs typeface="Traditional Arabic" pitchFamily="2" charset="-78"/>
              </a:rPr>
              <a:t>TAWARAN MEGA DARIPADA ALLAH SWT</a:t>
            </a:r>
            <a:endParaRPr lang="en-US" sz="11500" b="1" dirty="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Freestyle Script" pitchFamily="66" charset="0"/>
              <a:cs typeface="Traditional Arabic" pitchFamily="2" charset="-78"/>
            </a:endParaRPr>
          </a:p>
        </p:txBody>
      </p:sp>
      <p:sp>
        <p:nvSpPr>
          <p:cNvPr id="10" name="Rectangle 9"/>
          <p:cNvSpPr/>
          <p:nvPr/>
        </p:nvSpPr>
        <p:spPr>
          <a:xfrm>
            <a:off x="782960" y="5715000"/>
            <a:ext cx="7632847" cy="830997"/>
          </a:xfrm>
          <a:prstGeom prst="rect">
            <a:avLst/>
          </a:prstGeom>
        </p:spPr>
        <p:txBody>
          <a:bodyPr wrap="square">
            <a:spAutoFit/>
          </a:bodyPr>
          <a:lstStyle/>
          <a:p>
            <a:pPr algn="ctr" fontAlgn="auto">
              <a:spcBef>
                <a:spcPts val="0"/>
              </a:spcBef>
              <a:spcAft>
                <a:spcPts val="0"/>
              </a:spcAft>
              <a:defRPr/>
            </a:pP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11 </a:t>
            </a:r>
            <a:r>
              <a:rPr lang="en-US" sz="2400" b="1" dirty="0" err="1">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Ramadhan</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1442H </a:t>
            </a:r>
            <a:r>
              <a:rPr lang="en-US" sz="2400" b="1" i="1" dirty="0" err="1">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bersamaan</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a:t>
            </a: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23 </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April 2021M</a:t>
            </a:r>
          </a:p>
          <a:p>
            <a:pPr algn="ctr" fontAlgn="auto">
              <a:spcBef>
                <a:spcPts val="0"/>
              </a:spcBef>
              <a:spcAft>
                <a:spcPts val="0"/>
              </a:spcAft>
              <a:defRPr/>
            </a:pP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ahnschrift Condensed" pitchFamily="34" charset="0"/>
              </a:rPr>
              <a:t>http://e-khutbah.terengganu.gov.my</a:t>
            </a:r>
          </a:p>
        </p:txBody>
      </p:sp>
    </p:spTree>
    <p:extLst>
      <p:ext uri="{BB962C8B-B14F-4D97-AF65-F5344CB8AC3E}">
        <p14:creationId xmlns:p14="http://schemas.microsoft.com/office/powerpoint/2010/main" val="3269621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9" name="Rounded Rectangle 8"/>
          <p:cNvSpPr/>
          <p:nvPr/>
        </p:nvSpPr>
        <p:spPr>
          <a:xfrm>
            <a:off x="266700" y="533400"/>
            <a:ext cx="8610600" cy="6172200"/>
          </a:xfrm>
          <a:prstGeom prst="roundRect">
            <a:avLst>
              <a:gd name="adj" fmla="val 11364"/>
            </a:avLst>
          </a:prstGeom>
          <a:solidFill>
            <a:schemeClr val="bg2">
              <a:lumMod val="9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200" dirty="0" err="1" smtClean="0">
                <a:ln w="12700">
                  <a:solidFill>
                    <a:srgbClr val="0070C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Maksudnya</a:t>
            </a:r>
            <a:r>
              <a:rPr lang="en-US" sz="2200" dirty="0" smtClean="0">
                <a:ln w="12700">
                  <a:solidFill>
                    <a:srgbClr val="0070C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t>
            </a:r>
          </a:p>
          <a:p>
            <a:pPr algn="ctr"/>
            <a:r>
              <a:rPr lang="en-US" sz="3500" b="1" dirty="0" err="1"/>
              <a:t>Sesungguhnya</a:t>
            </a:r>
            <a:r>
              <a:rPr lang="en-US" sz="3500" b="1" dirty="0"/>
              <a:t> </a:t>
            </a:r>
            <a:r>
              <a:rPr lang="en-US" sz="3500" b="1" dirty="0" err="1"/>
              <a:t>telah</a:t>
            </a:r>
            <a:r>
              <a:rPr lang="en-US" sz="3500" b="1" dirty="0"/>
              <a:t> </a:t>
            </a:r>
            <a:r>
              <a:rPr lang="en-US" sz="3500" b="1" dirty="0" err="1"/>
              <a:t>datang</a:t>
            </a:r>
            <a:r>
              <a:rPr lang="en-US" sz="3500" b="1" dirty="0"/>
              <a:t> </a:t>
            </a:r>
            <a:r>
              <a:rPr lang="en-US" sz="3500" b="1" dirty="0" err="1"/>
              <a:t>kepada</a:t>
            </a:r>
            <a:r>
              <a:rPr lang="en-US" sz="3500" b="1" dirty="0"/>
              <a:t> </a:t>
            </a:r>
            <a:r>
              <a:rPr lang="en-US" sz="3500" b="1" dirty="0" err="1"/>
              <a:t>kamu</a:t>
            </a:r>
            <a:r>
              <a:rPr lang="en-US" sz="3500" b="1" dirty="0"/>
              <a:t>  </a:t>
            </a:r>
            <a:r>
              <a:rPr lang="en-US" sz="3500" b="1" dirty="0" err="1"/>
              <a:t>bulan</a:t>
            </a:r>
            <a:r>
              <a:rPr lang="en-US" sz="3500" b="1" dirty="0"/>
              <a:t> </a:t>
            </a:r>
            <a:r>
              <a:rPr lang="en-US" sz="3500" b="1" dirty="0" err="1"/>
              <a:t>Ramadhan</a:t>
            </a:r>
            <a:r>
              <a:rPr lang="en-US" sz="3500" b="1" dirty="0"/>
              <a:t> </a:t>
            </a:r>
            <a:r>
              <a:rPr lang="en-US" sz="3500" b="1" dirty="0" err="1"/>
              <a:t>bulan</a:t>
            </a:r>
            <a:r>
              <a:rPr lang="en-US" sz="3500" b="1" dirty="0"/>
              <a:t> yang </a:t>
            </a:r>
            <a:r>
              <a:rPr lang="en-US" sz="3500" b="1" dirty="0" err="1"/>
              <a:t>diberkati</a:t>
            </a:r>
            <a:r>
              <a:rPr lang="en-US" sz="3500" b="1" dirty="0"/>
              <a:t>, Allah </a:t>
            </a:r>
            <a:r>
              <a:rPr lang="en-US" sz="3500" b="1" dirty="0" err="1"/>
              <a:t>telah</a:t>
            </a:r>
            <a:r>
              <a:rPr lang="en-US" sz="3500" b="1" dirty="0"/>
              <a:t> </a:t>
            </a:r>
            <a:r>
              <a:rPr lang="en-US" sz="3500" b="1" dirty="0" err="1"/>
              <a:t>memfardhukan</a:t>
            </a:r>
            <a:r>
              <a:rPr lang="en-US" sz="3500" b="1" dirty="0"/>
              <a:t> </a:t>
            </a:r>
            <a:r>
              <a:rPr lang="en-US" sz="3500" b="1" dirty="0" err="1"/>
              <a:t>ke</a:t>
            </a:r>
            <a:r>
              <a:rPr lang="en-US" sz="3500" b="1" dirty="0"/>
              <a:t> </a:t>
            </a:r>
            <a:r>
              <a:rPr lang="en-US" sz="3500" b="1" dirty="0" err="1"/>
              <a:t>atas</a:t>
            </a:r>
            <a:r>
              <a:rPr lang="en-US" sz="3500" b="1" dirty="0"/>
              <a:t> </a:t>
            </a:r>
            <a:r>
              <a:rPr lang="en-US" sz="3500" b="1" dirty="0" err="1"/>
              <a:t>kamu</a:t>
            </a:r>
            <a:r>
              <a:rPr lang="en-US" sz="3500" b="1" dirty="0"/>
              <a:t> </a:t>
            </a:r>
            <a:r>
              <a:rPr lang="en-US" sz="3500" b="1" dirty="0" err="1" smtClean="0"/>
              <a:t>berpuasa</a:t>
            </a:r>
            <a:r>
              <a:rPr lang="en-US" sz="3500" b="1" dirty="0"/>
              <a:t>, </a:t>
            </a:r>
            <a:r>
              <a:rPr lang="en-US" sz="3500" b="1" dirty="0" err="1"/>
              <a:t>segala</a:t>
            </a:r>
            <a:r>
              <a:rPr lang="en-US" sz="3500" b="1" dirty="0"/>
              <a:t> </a:t>
            </a:r>
            <a:r>
              <a:rPr lang="en-US" sz="3500" b="1" dirty="0" err="1"/>
              <a:t>pintu</a:t>
            </a:r>
            <a:r>
              <a:rPr lang="en-US" sz="3500" b="1" dirty="0"/>
              <a:t> </a:t>
            </a:r>
            <a:r>
              <a:rPr lang="en-US" sz="3500" b="1" dirty="0" err="1"/>
              <a:t>syurga</a:t>
            </a:r>
            <a:r>
              <a:rPr lang="en-US" sz="3500" b="1" dirty="0"/>
              <a:t> </a:t>
            </a:r>
            <a:r>
              <a:rPr lang="en-US" sz="3500" b="1" dirty="0" err="1"/>
              <a:t>dibuka</a:t>
            </a:r>
            <a:r>
              <a:rPr lang="en-US" sz="3500" b="1" dirty="0"/>
              <a:t>, </a:t>
            </a:r>
            <a:r>
              <a:rPr lang="en-US" sz="3500" b="1" dirty="0" err="1"/>
              <a:t>segala</a:t>
            </a:r>
            <a:r>
              <a:rPr lang="en-US" sz="3500" b="1" dirty="0"/>
              <a:t> </a:t>
            </a:r>
            <a:r>
              <a:rPr lang="en-US" sz="3500" b="1" dirty="0" err="1"/>
              <a:t>pintu</a:t>
            </a:r>
            <a:r>
              <a:rPr lang="en-US" sz="3500" b="1" dirty="0"/>
              <a:t> </a:t>
            </a:r>
            <a:r>
              <a:rPr lang="en-US" sz="3500" b="1" dirty="0" err="1"/>
              <a:t>neraka</a:t>
            </a:r>
            <a:r>
              <a:rPr lang="en-US" sz="3500" b="1" dirty="0"/>
              <a:t> </a:t>
            </a:r>
            <a:r>
              <a:rPr lang="en-US" sz="3500" b="1" dirty="0" err="1"/>
              <a:t>ditutup</a:t>
            </a:r>
            <a:r>
              <a:rPr lang="en-US" sz="3500" b="1" dirty="0"/>
              <a:t> </a:t>
            </a:r>
            <a:r>
              <a:rPr lang="en-US" sz="3500" b="1" dirty="0" err="1"/>
              <a:t>dan</a:t>
            </a:r>
            <a:r>
              <a:rPr lang="en-US" sz="3500" b="1" dirty="0"/>
              <a:t> </a:t>
            </a:r>
            <a:r>
              <a:rPr lang="en-US" sz="3500" b="1" dirty="0" err="1"/>
              <a:t>para</a:t>
            </a:r>
            <a:r>
              <a:rPr lang="en-US" sz="3500" b="1" dirty="0"/>
              <a:t> </a:t>
            </a:r>
            <a:r>
              <a:rPr lang="en-US" sz="3500" b="1" dirty="0" err="1"/>
              <a:t>syaitan</a:t>
            </a:r>
            <a:r>
              <a:rPr lang="en-US" sz="3500" b="1" dirty="0"/>
              <a:t> </a:t>
            </a:r>
            <a:r>
              <a:rPr lang="en-US" sz="3500" b="1" dirty="0" err="1"/>
              <a:t>dibelenggu</a:t>
            </a:r>
            <a:r>
              <a:rPr lang="en-US" sz="3500" b="1" dirty="0"/>
              <a:t>, </a:t>
            </a:r>
            <a:r>
              <a:rPr lang="en-US" sz="3500" b="1" dirty="0" err="1"/>
              <a:t>padanya</a:t>
            </a:r>
            <a:r>
              <a:rPr lang="en-US" sz="3500" b="1" dirty="0"/>
              <a:t> </a:t>
            </a:r>
            <a:r>
              <a:rPr lang="en-US" sz="3500" b="1" dirty="0" err="1"/>
              <a:t>terdapat</a:t>
            </a:r>
            <a:r>
              <a:rPr lang="en-US" sz="3500" b="1" dirty="0"/>
              <a:t> </a:t>
            </a:r>
            <a:r>
              <a:rPr lang="en-US" sz="3500" b="1" dirty="0" err="1"/>
              <a:t>satu</a:t>
            </a:r>
            <a:r>
              <a:rPr lang="en-US" sz="3500" b="1" dirty="0"/>
              <a:t> </a:t>
            </a:r>
            <a:r>
              <a:rPr lang="en-US" sz="3500" b="1" dirty="0" err="1"/>
              <a:t>malam</a:t>
            </a:r>
            <a:r>
              <a:rPr lang="en-US" sz="3500" b="1" dirty="0"/>
              <a:t> yang </a:t>
            </a:r>
            <a:r>
              <a:rPr lang="en-US" sz="3500" b="1" dirty="0" err="1"/>
              <a:t>lebih</a:t>
            </a:r>
            <a:r>
              <a:rPr lang="en-US" sz="3500" b="1" dirty="0"/>
              <a:t> </a:t>
            </a:r>
            <a:r>
              <a:rPr lang="en-US" sz="3500" b="1" dirty="0" err="1"/>
              <a:t>baik</a:t>
            </a:r>
            <a:r>
              <a:rPr lang="en-US" sz="3500" b="1" dirty="0"/>
              <a:t> </a:t>
            </a:r>
            <a:r>
              <a:rPr lang="en-US" sz="3500" b="1" dirty="0" err="1"/>
              <a:t>dari</a:t>
            </a:r>
            <a:r>
              <a:rPr lang="en-US" sz="3500" b="1" dirty="0"/>
              <a:t> </a:t>
            </a:r>
            <a:r>
              <a:rPr lang="en-US" sz="3500" b="1" dirty="0" err="1"/>
              <a:t>seribu</a:t>
            </a:r>
            <a:r>
              <a:rPr lang="en-US" sz="3500" b="1" dirty="0"/>
              <a:t> </a:t>
            </a:r>
            <a:r>
              <a:rPr lang="en-US" sz="3500" b="1" dirty="0" err="1"/>
              <a:t>bulan</a:t>
            </a:r>
            <a:r>
              <a:rPr lang="en-US" sz="3500" b="1" dirty="0"/>
              <a:t>. </a:t>
            </a:r>
            <a:r>
              <a:rPr lang="en-US" sz="3500" b="1" dirty="0" err="1"/>
              <a:t>Sesiapa</a:t>
            </a:r>
            <a:r>
              <a:rPr lang="en-US" sz="3500" b="1" dirty="0"/>
              <a:t> yang </a:t>
            </a:r>
            <a:r>
              <a:rPr lang="en-US" sz="3500" b="1" dirty="0" err="1"/>
              <a:t>dihalang</a:t>
            </a:r>
            <a:r>
              <a:rPr lang="en-US" sz="3500" b="1" dirty="0"/>
              <a:t> </a:t>
            </a:r>
            <a:r>
              <a:rPr lang="en-US" sz="3500" b="1" dirty="0" err="1"/>
              <a:t>dari</a:t>
            </a:r>
            <a:r>
              <a:rPr lang="en-US" sz="3500" b="1" dirty="0"/>
              <a:t> </a:t>
            </a:r>
            <a:r>
              <a:rPr lang="en-US" sz="3500" b="1" dirty="0" err="1"/>
              <a:t>mendapat</a:t>
            </a:r>
            <a:r>
              <a:rPr lang="en-US" sz="3500" b="1" dirty="0"/>
              <a:t> </a:t>
            </a:r>
            <a:r>
              <a:rPr lang="en-US" sz="3500" b="1" dirty="0" err="1"/>
              <a:t>kebaikannya</a:t>
            </a:r>
            <a:r>
              <a:rPr lang="en-US" sz="3500" b="1" dirty="0"/>
              <a:t> </a:t>
            </a:r>
            <a:r>
              <a:rPr lang="en-US" sz="3500" b="1" dirty="0" err="1"/>
              <a:t>maka</a:t>
            </a:r>
            <a:r>
              <a:rPr lang="en-US" sz="3500" b="1" dirty="0"/>
              <a:t> </a:t>
            </a:r>
            <a:r>
              <a:rPr lang="en-US" sz="3500" b="1" dirty="0" err="1"/>
              <a:t>sesungguhnya</a:t>
            </a:r>
            <a:r>
              <a:rPr lang="en-US" sz="3500" b="1" dirty="0"/>
              <a:t> </a:t>
            </a:r>
            <a:r>
              <a:rPr lang="en-US" sz="3500" b="1" dirty="0" err="1"/>
              <a:t>ia</a:t>
            </a:r>
            <a:r>
              <a:rPr lang="en-US" sz="3500" b="1" dirty="0"/>
              <a:t> </a:t>
            </a:r>
            <a:r>
              <a:rPr lang="en-US" sz="3500" b="1" dirty="0" err="1"/>
              <a:t>dihalang</a:t>
            </a:r>
            <a:r>
              <a:rPr lang="en-US" sz="3500" b="1" dirty="0"/>
              <a:t> </a:t>
            </a:r>
            <a:r>
              <a:rPr lang="en-US" sz="3500" b="1" dirty="0" err="1"/>
              <a:t>dari</a:t>
            </a:r>
            <a:r>
              <a:rPr lang="en-US" sz="3500" b="1" dirty="0"/>
              <a:t> </a:t>
            </a:r>
            <a:r>
              <a:rPr lang="en-US" sz="3500" b="1" dirty="0" err="1" smtClean="0"/>
              <a:t>mendapat</a:t>
            </a:r>
            <a:r>
              <a:rPr lang="en-US" sz="3500" b="1" dirty="0" smtClean="0"/>
              <a:t> </a:t>
            </a:r>
            <a:r>
              <a:rPr lang="en-US" sz="3500" b="1" dirty="0" err="1"/>
              <a:t>kebaikan</a:t>
            </a:r>
            <a:r>
              <a:rPr lang="en-US" sz="3500" b="1" dirty="0"/>
              <a:t> yang </a:t>
            </a:r>
            <a:r>
              <a:rPr lang="en-US" sz="3500" b="1" dirty="0" err="1"/>
              <a:t>sempurna</a:t>
            </a:r>
            <a:r>
              <a:rPr lang="en-US" sz="3500" b="1" dirty="0"/>
              <a:t>.</a:t>
            </a:r>
          </a:p>
        </p:txBody>
      </p:sp>
    </p:spTree>
    <p:extLst>
      <p:ext uri="{BB962C8B-B14F-4D97-AF65-F5344CB8AC3E}">
        <p14:creationId xmlns:p14="http://schemas.microsoft.com/office/powerpoint/2010/main" val="203557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ounded Rectangle 2"/>
          <p:cNvSpPr/>
          <p:nvPr/>
        </p:nvSpPr>
        <p:spPr>
          <a:xfrm>
            <a:off x="1816925" y="1248444"/>
            <a:ext cx="7147562" cy="1418556"/>
          </a:xfrm>
          <a:prstGeom prst="roundRect">
            <a:avLst>
              <a:gd name="adj" fmla="val 19735"/>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Solat</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fardhu</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lima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waktu</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dilakukan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secara</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berjemaah</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di masjid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bagi</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mendapat</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ganjaran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besar</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disisi</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Allah SWT</a:t>
            </a:r>
            <a:endParaRPr lang="en-US" sz="3600" b="1" dirty="0">
              <a:ln w="12700">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4" name="Rectangle 3"/>
          <p:cNvSpPr/>
          <p:nvPr/>
        </p:nvSpPr>
        <p:spPr>
          <a:xfrm>
            <a:off x="151082" y="76200"/>
            <a:ext cx="8813405" cy="1015663"/>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Ibadat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Sunat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dituntut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di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ramadan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ounded Rectangle 4"/>
          <p:cNvSpPr/>
          <p:nvPr/>
        </p:nvSpPr>
        <p:spPr>
          <a:xfrm>
            <a:off x="424543" y="2971801"/>
            <a:ext cx="7672450" cy="762000"/>
          </a:xfrm>
          <a:prstGeom prst="roundRect">
            <a:avLst>
              <a:gd name="adj" fmla="val 19735"/>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Hadis</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riwayat</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Bukhari</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Muslim:</a:t>
            </a:r>
            <a:endParaRPr lang="en-US" sz="3600" b="1" dirty="0">
              <a:ln w="12700">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6" name="Right Arrow 5"/>
          <p:cNvSpPr/>
          <p:nvPr/>
        </p:nvSpPr>
        <p:spPr>
          <a:xfrm>
            <a:off x="228599" y="1490442"/>
            <a:ext cx="1828801" cy="657961"/>
          </a:xfrm>
          <a:prstGeom prst="rightArrow">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Pertama</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8" name="Rounded Rectangle 7"/>
          <p:cNvSpPr/>
          <p:nvPr/>
        </p:nvSpPr>
        <p:spPr>
          <a:xfrm>
            <a:off x="838200" y="3733801"/>
            <a:ext cx="7977249" cy="2971799"/>
          </a:xfrm>
          <a:prstGeom prst="roundRect">
            <a:avLst>
              <a:gd name="adj" fmla="val 19735"/>
            </a:avLst>
          </a:prstGeom>
          <a:solidFill>
            <a:schemeClr val="accent1">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rtl="1"/>
            <a:endParaRPr lang="en-US" sz="4000" b="1" dirty="0" smtClean="0">
              <a:latin typeface="Traditional Arabic" pitchFamily="18" charset="-78"/>
              <a:cs typeface="Traditional Arabic" pitchFamily="18" charset="-78"/>
            </a:endParaRPr>
          </a:p>
          <a:p>
            <a:pPr algn="ctr" rtl="1"/>
            <a:r>
              <a:rPr lang="ar-SA" sz="4000" b="1" dirty="0" smtClean="0">
                <a:latin typeface="Traditional Arabic" pitchFamily="18" charset="-78"/>
                <a:cs typeface="Traditional Arabic" pitchFamily="18" charset="-78"/>
              </a:rPr>
              <a:t>صَلَاةُ </a:t>
            </a:r>
            <a:r>
              <a:rPr lang="ar-SA" sz="4000" b="1" dirty="0">
                <a:latin typeface="Traditional Arabic" pitchFamily="18" charset="-78"/>
                <a:cs typeface="Traditional Arabic" pitchFamily="18" charset="-78"/>
              </a:rPr>
              <a:t>الْجَمَاعَةِ أَفْضَلُ مِنْ صَلَاةِ الْفَذِّ </a:t>
            </a:r>
            <a:r>
              <a:rPr lang="ar-SA" sz="4000" b="1" dirty="0" smtClean="0">
                <a:latin typeface="Traditional Arabic" pitchFamily="18" charset="-78"/>
                <a:cs typeface="Traditional Arabic" pitchFamily="18" charset="-78"/>
              </a:rPr>
              <a:t>بِسَبْعٍ</a:t>
            </a:r>
            <a:endParaRPr lang="en-US" sz="4000" b="1" dirty="0" smtClean="0">
              <a:latin typeface="Traditional Arabic" pitchFamily="18" charset="-78"/>
              <a:cs typeface="Traditional Arabic" pitchFamily="18" charset="-78"/>
            </a:endParaRPr>
          </a:p>
          <a:p>
            <a:pPr algn="ctr" rtl="1"/>
            <a:r>
              <a:rPr lang="ar-SA" sz="4000" b="1" dirty="0" smtClean="0">
                <a:latin typeface="Traditional Arabic" pitchFamily="18" charset="-78"/>
                <a:cs typeface="Traditional Arabic" pitchFamily="18" charset="-78"/>
              </a:rPr>
              <a:t> </a:t>
            </a:r>
            <a:r>
              <a:rPr lang="ar-SA" sz="4000" b="1" dirty="0">
                <a:latin typeface="Traditional Arabic" pitchFamily="18" charset="-78"/>
                <a:cs typeface="Traditional Arabic" pitchFamily="18" charset="-78"/>
              </a:rPr>
              <a:t>وَعِشْرِيْنَ </a:t>
            </a:r>
            <a:r>
              <a:rPr lang="ar-SA" sz="4000" b="1" dirty="0" smtClean="0">
                <a:latin typeface="Traditional Arabic" pitchFamily="18" charset="-78"/>
                <a:cs typeface="Traditional Arabic" pitchFamily="18" charset="-78"/>
              </a:rPr>
              <a:t>دَرَجَةً</a:t>
            </a:r>
            <a:endParaRPr lang="en-US" sz="4000" b="1" dirty="0" smtClean="0">
              <a:latin typeface="Traditional Arabic" pitchFamily="18" charset="-78"/>
              <a:cs typeface="Traditional Arabic" pitchFamily="18" charset="-78"/>
            </a:endParaRPr>
          </a:p>
          <a:p>
            <a:pPr algn="ctr" rtl="1"/>
            <a:r>
              <a:rPr lang="en-US" sz="3200" b="1" dirty="0" err="1"/>
              <a:t>Solat</a:t>
            </a:r>
            <a:r>
              <a:rPr lang="en-US" sz="3200" b="1" dirty="0"/>
              <a:t> </a:t>
            </a:r>
            <a:r>
              <a:rPr lang="en-US" sz="3200" b="1" dirty="0" err="1"/>
              <a:t>berjemaah</a:t>
            </a:r>
            <a:r>
              <a:rPr lang="en-US" sz="3200" b="1" dirty="0"/>
              <a:t> </a:t>
            </a:r>
            <a:r>
              <a:rPr lang="en-US" sz="3200" b="1" dirty="0" err="1"/>
              <a:t>lebih</a:t>
            </a:r>
            <a:r>
              <a:rPr lang="en-US" sz="3200" b="1" dirty="0"/>
              <a:t> </a:t>
            </a:r>
            <a:r>
              <a:rPr lang="en-US" sz="3200" b="1" dirty="0" err="1"/>
              <a:t>afdhal</a:t>
            </a:r>
            <a:r>
              <a:rPr lang="en-US" sz="3200" b="1" dirty="0"/>
              <a:t> </a:t>
            </a:r>
            <a:r>
              <a:rPr lang="en-US" sz="3200" b="1" dirty="0" err="1"/>
              <a:t>dari</a:t>
            </a:r>
            <a:r>
              <a:rPr lang="en-US" sz="3200" b="1" dirty="0"/>
              <a:t> </a:t>
            </a:r>
            <a:r>
              <a:rPr lang="en-US" sz="3200" b="1" dirty="0" err="1"/>
              <a:t>solat</a:t>
            </a:r>
            <a:r>
              <a:rPr lang="en-US" sz="3200" b="1" dirty="0"/>
              <a:t> </a:t>
            </a:r>
            <a:r>
              <a:rPr lang="en-US" sz="3200" b="1" dirty="0" err="1"/>
              <a:t>seorang</a:t>
            </a:r>
            <a:r>
              <a:rPr lang="en-US" sz="3200" b="1" dirty="0"/>
              <a:t> </a:t>
            </a:r>
            <a:r>
              <a:rPr lang="en-US" sz="3200" b="1" dirty="0" err="1"/>
              <a:t>diri</a:t>
            </a:r>
            <a:r>
              <a:rPr lang="en-US" sz="3200" b="1" dirty="0"/>
              <a:t> </a:t>
            </a:r>
            <a:r>
              <a:rPr lang="en-US" sz="3200" b="1" dirty="0" err="1"/>
              <a:t>dengan</a:t>
            </a:r>
            <a:r>
              <a:rPr lang="en-US" sz="3200" b="1" dirty="0"/>
              <a:t> </a:t>
            </a:r>
            <a:r>
              <a:rPr lang="en-US" sz="3200" b="1" dirty="0" err="1"/>
              <a:t>dua</a:t>
            </a:r>
            <a:r>
              <a:rPr lang="en-US" sz="3200" b="1" dirty="0"/>
              <a:t> </a:t>
            </a:r>
            <a:r>
              <a:rPr lang="en-US" sz="3200" b="1" dirty="0" err="1"/>
              <a:t>puluh</a:t>
            </a:r>
            <a:r>
              <a:rPr lang="en-US" sz="3200" b="1" dirty="0"/>
              <a:t> </a:t>
            </a:r>
            <a:r>
              <a:rPr lang="en-US" sz="3200" b="1" dirty="0" err="1"/>
              <a:t>tujuh</a:t>
            </a:r>
            <a:r>
              <a:rPr lang="en-US" sz="3200" b="1" dirty="0"/>
              <a:t> </a:t>
            </a:r>
            <a:r>
              <a:rPr lang="en-US" sz="3200" b="1" dirty="0" err="1"/>
              <a:t>darajat</a:t>
            </a:r>
            <a:r>
              <a:rPr lang="en-US" sz="3200" dirty="0"/>
              <a:t>. </a:t>
            </a:r>
          </a:p>
          <a:p>
            <a:pPr algn="ctr" rtl="1"/>
            <a:endParaRPr lang="en-US" sz="3200" dirty="0"/>
          </a:p>
        </p:txBody>
      </p:sp>
    </p:spTree>
    <p:extLst>
      <p:ext uri="{BB962C8B-B14F-4D97-AF65-F5344CB8AC3E}">
        <p14:creationId xmlns:p14="http://schemas.microsoft.com/office/powerpoint/2010/main" val="4034000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ounded Rectangle 2"/>
          <p:cNvSpPr/>
          <p:nvPr/>
        </p:nvSpPr>
        <p:spPr>
          <a:xfrm>
            <a:off x="1816925" y="1248444"/>
            <a:ext cx="7147562" cy="1418556"/>
          </a:xfrm>
          <a:prstGeom prst="roundRect">
            <a:avLst>
              <a:gd name="adj" fmla="val 19735"/>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Tilawah</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al-Quran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dilakukan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setiap</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hari</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secara</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persendirian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atau</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tadarus</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berkumpulan</a:t>
            </a:r>
            <a:endParaRPr lang="en-US" sz="3600" b="1" dirty="0">
              <a:ln w="12700">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4" name="Rectangle 3"/>
          <p:cNvSpPr/>
          <p:nvPr/>
        </p:nvSpPr>
        <p:spPr>
          <a:xfrm>
            <a:off x="151082" y="76200"/>
            <a:ext cx="8813405" cy="1015663"/>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Ibadat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Sunat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dituntut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di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ramadan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ounded Rectangle 4"/>
          <p:cNvSpPr/>
          <p:nvPr/>
        </p:nvSpPr>
        <p:spPr>
          <a:xfrm>
            <a:off x="424543" y="2971801"/>
            <a:ext cx="7672450" cy="762000"/>
          </a:xfrm>
          <a:prstGeom prst="roundRect">
            <a:avLst>
              <a:gd name="adj" fmla="val 19735"/>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Hadis</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riwayat</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Muslim:</a:t>
            </a:r>
            <a:endParaRPr lang="en-US" sz="3600" b="1" dirty="0">
              <a:ln w="12700">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6" name="Right Arrow 5"/>
          <p:cNvSpPr/>
          <p:nvPr/>
        </p:nvSpPr>
        <p:spPr>
          <a:xfrm>
            <a:off x="228599" y="1490442"/>
            <a:ext cx="1828801" cy="657961"/>
          </a:xfrm>
          <a:prstGeom prst="rightArrow">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Kedua</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8" name="Rounded Rectangle 7"/>
          <p:cNvSpPr/>
          <p:nvPr/>
        </p:nvSpPr>
        <p:spPr>
          <a:xfrm>
            <a:off x="838200" y="3733801"/>
            <a:ext cx="7977249" cy="2971799"/>
          </a:xfrm>
          <a:prstGeom prst="roundRect">
            <a:avLst>
              <a:gd name="adj" fmla="val 19735"/>
            </a:avLst>
          </a:prstGeom>
          <a:solidFill>
            <a:schemeClr val="accent1">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rtl="1"/>
            <a:endParaRPr lang="en-US" sz="4400" b="1" dirty="0" smtClean="0">
              <a:latin typeface="Traditional Arabic" pitchFamily="18" charset="-78"/>
              <a:cs typeface="Traditional Arabic" pitchFamily="18" charset="-78"/>
            </a:endParaRPr>
          </a:p>
          <a:p>
            <a:pPr algn="ctr" rtl="1"/>
            <a:r>
              <a:rPr lang="ar-SA" sz="4400" b="1" dirty="0" smtClean="0">
                <a:latin typeface="Traditional Arabic" pitchFamily="18" charset="-78"/>
                <a:cs typeface="Traditional Arabic" pitchFamily="18" charset="-78"/>
              </a:rPr>
              <a:t>اِقْرَؤُوْا </a:t>
            </a:r>
            <a:r>
              <a:rPr lang="ar-SA" sz="4400" b="1" dirty="0">
                <a:latin typeface="Traditional Arabic" pitchFamily="18" charset="-78"/>
                <a:cs typeface="Traditional Arabic" pitchFamily="18" charset="-78"/>
              </a:rPr>
              <a:t>الْقُرْآنَ فَإِنَّهُ يَأْتِيْ يَوْمَ الْقِيَامَةِ شَفِيْعًا لِأَصْحَابِهِ</a:t>
            </a:r>
            <a:endParaRPr lang="en-US" sz="4400" dirty="0">
              <a:latin typeface="Traditional Arabic" pitchFamily="18" charset="-78"/>
              <a:cs typeface="Traditional Arabic" pitchFamily="18" charset="-78"/>
            </a:endParaRPr>
          </a:p>
          <a:p>
            <a:pPr algn="ctr" rtl="1"/>
            <a:r>
              <a:rPr lang="en-US" sz="3200" b="1" dirty="0" err="1"/>
              <a:t>Hendaklah</a:t>
            </a:r>
            <a:r>
              <a:rPr lang="en-US" sz="3200" b="1" dirty="0"/>
              <a:t> </a:t>
            </a:r>
            <a:r>
              <a:rPr lang="en-US" sz="3200" b="1" dirty="0" err="1"/>
              <a:t>kamu</a:t>
            </a:r>
            <a:r>
              <a:rPr lang="en-US" sz="3200" b="1" dirty="0"/>
              <a:t> </a:t>
            </a:r>
            <a:r>
              <a:rPr lang="en-US" sz="3200" b="1" dirty="0" err="1"/>
              <a:t>membaca</a:t>
            </a:r>
            <a:r>
              <a:rPr lang="en-US" sz="3200" b="1" dirty="0"/>
              <a:t> al-Quran </a:t>
            </a:r>
            <a:r>
              <a:rPr lang="en-US" sz="3200" b="1" dirty="0" err="1"/>
              <a:t>kerana</a:t>
            </a:r>
            <a:r>
              <a:rPr lang="en-US" sz="3200" b="1" dirty="0"/>
              <a:t> </a:t>
            </a:r>
            <a:r>
              <a:rPr lang="en-US" sz="3200" b="1" dirty="0" err="1"/>
              <a:t>sesungguhnya</a:t>
            </a:r>
            <a:r>
              <a:rPr lang="en-US" sz="3200" b="1" dirty="0"/>
              <a:t> </a:t>
            </a:r>
            <a:r>
              <a:rPr lang="en-US" sz="3200" b="1" dirty="0" err="1"/>
              <a:t>pada</a:t>
            </a:r>
            <a:r>
              <a:rPr lang="en-US" sz="3200" b="1" dirty="0"/>
              <a:t> </a:t>
            </a:r>
            <a:r>
              <a:rPr lang="en-US" sz="3200" b="1" dirty="0" err="1"/>
              <a:t>hari</a:t>
            </a:r>
            <a:r>
              <a:rPr lang="en-US" sz="3200" b="1" dirty="0"/>
              <a:t> </a:t>
            </a:r>
            <a:r>
              <a:rPr lang="en-US" sz="3200" b="1" dirty="0" err="1"/>
              <a:t>kiamat</a:t>
            </a:r>
            <a:r>
              <a:rPr lang="en-US" sz="3200" b="1" dirty="0"/>
              <a:t> </a:t>
            </a:r>
            <a:r>
              <a:rPr lang="en-US" sz="3200" b="1" dirty="0" err="1"/>
              <a:t>nanti</a:t>
            </a:r>
            <a:r>
              <a:rPr lang="en-US" sz="3200" b="1" dirty="0"/>
              <a:t> </a:t>
            </a:r>
            <a:r>
              <a:rPr lang="en-US" sz="3200" b="1" dirty="0" err="1"/>
              <a:t>ia</a:t>
            </a:r>
            <a:r>
              <a:rPr lang="en-US" sz="3200" b="1" dirty="0"/>
              <a:t> </a:t>
            </a:r>
            <a:r>
              <a:rPr lang="en-US" sz="3200" b="1" dirty="0" err="1"/>
              <a:t>akan</a:t>
            </a:r>
            <a:r>
              <a:rPr lang="en-US" sz="3200" b="1" dirty="0"/>
              <a:t> </a:t>
            </a:r>
            <a:r>
              <a:rPr lang="en-US" sz="3200" b="1" dirty="0" err="1"/>
              <a:t>datang</a:t>
            </a:r>
            <a:r>
              <a:rPr lang="en-US" sz="3200" b="1" dirty="0"/>
              <a:t> </a:t>
            </a:r>
            <a:r>
              <a:rPr lang="en-US" sz="3200" b="1" dirty="0" err="1"/>
              <a:t>memberi</a:t>
            </a:r>
            <a:r>
              <a:rPr lang="en-US" sz="3200" b="1" dirty="0"/>
              <a:t> </a:t>
            </a:r>
            <a:r>
              <a:rPr lang="en-US" sz="3200" b="1" dirty="0" err="1"/>
              <a:t>syafaat</a:t>
            </a:r>
            <a:r>
              <a:rPr lang="en-US" sz="3200" b="1" dirty="0"/>
              <a:t> </a:t>
            </a:r>
            <a:r>
              <a:rPr lang="en-US" sz="3200" b="1" dirty="0" err="1"/>
              <a:t>kepada</a:t>
            </a:r>
            <a:r>
              <a:rPr lang="en-US" sz="3200" b="1" dirty="0"/>
              <a:t> </a:t>
            </a:r>
            <a:r>
              <a:rPr lang="en-US" sz="3200" b="1" dirty="0" err="1"/>
              <a:t>para</a:t>
            </a:r>
            <a:r>
              <a:rPr lang="en-US" sz="3200" b="1" dirty="0"/>
              <a:t> </a:t>
            </a:r>
            <a:r>
              <a:rPr lang="en-US" sz="3200" b="1" dirty="0" err="1"/>
              <a:t>pembacanya</a:t>
            </a:r>
            <a:r>
              <a:rPr lang="en-US" sz="3200" b="1" dirty="0" smtClean="0"/>
              <a:t>. </a:t>
            </a:r>
            <a:endParaRPr lang="en-US" sz="3200" b="1" dirty="0"/>
          </a:p>
          <a:p>
            <a:pPr algn="ctr" rtl="1"/>
            <a:endParaRPr lang="en-US" sz="3200" dirty="0"/>
          </a:p>
        </p:txBody>
      </p:sp>
    </p:spTree>
    <p:extLst>
      <p:ext uri="{BB962C8B-B14F-4D97-AF65-F5344CB8AC3E}">
        <p14:creationId xmlns:p14="http://schemas.microsoft.com/office/powerpoint/2010/main" val="169799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ounded Rectangle 2"/>
          <p:cNvSpPr/>
          <p:nvPr/>
        </p:nvSpPr>
        <p:spPr>
          <a:xfrm>
            <a:off x="1816925" y="1248444"/>
            <a:ext cx="7147562" cy="1037556"/>
          </a:xfrm>
          <a:prstGeom prst="roundRect">
            <a:avLst>
              <a:gd name="adj" fmla="val 19735"/>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Tarawih</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dapat</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dilaksanakan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setiap</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malam</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sepanjang</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Ramadhan</a:t>
            </a:r>
            <a:endParaRPr lang="en-US" sz="3600" b="1" dirty="0">
              <a:ln w="12700">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4" name="Rectangle 3"/>
          <p:cNvSpPr/>
          <p:nvPr/>
        </p:nvSpPr>
        <p:spPr>
          <a:xfrm>
            <a:off x="151082" y="76200"/>
            <a:ext cx="8813405" cy="1015663"/>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Ibadat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Sunat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dituntut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di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ramadan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ounded Rectangle 4"/>
          <p:cNvSpPr/>
          <p:nvPr/>
        </p:nvSpPr>
        <p:spPr>
          <a:xfrm>
            <a:off x="391886" y="2569030"/>
            <a:ext cx="7672450" cy="762000"/>
          </a:xfrm>
          <a:prstGeom prst="roundRect">
            <a:avLst>
              <a:gd name="adj" fmla="val 19735"/>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Hadis</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riwayat</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Bukhari</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Muslim:</a:t>
            </a:r>
            <a:endParaRPr lang="en-US" sz="3600" b="1" dirty="0">
              <a:ln w="12700">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6" name="Right Arrow 5"/>
          <p:cNvSpPr/>
          <p:nvPr/>
        </p:nvSpPr>
        <p:spPr>
          <a:xfrm>
            <a:off x="228599" y="1490442"/>
            <a:ext cx="1828801" cy="657961"/>
          </a:xfrm>
          <a:prstGeom prst="rightArrow">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Ketiga</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8" name="Rounded Rectangle 7"/>
          <p:cNvSpPr/>
          <p:nvPr/>
        </p:nvSpPr>
        <p:spPr>
          <a:xfrm>
            <a:off x="762000" y="3352802"/>
            <a:ext cx="8191601" cy="3352798"/>
          </a:xfrm>
          <a:prstGeom prst="roundRect">
            <a:avLst>
              <a:gd name="adj" fmla="val 19735"/>
            </a:avLst>
          </a:prstGeom>
          <a:solidFill>
            <a:schemeClr val="accent1">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rtl="1"/>
            <a:endParaRPr lang="en-US" sz="4400" b="1" dirty="0" smtClean="0">
              <a:latin typeface="Traditional Arabic" pitchFamily="18" charset="-78"/>
              <a:cs typeface="Traditional Arabic" pitchFamily="18" charset="-78"/>
            </a:endParaRPr>
          </a:p>
          <a:p>
            <a:pPr algn="ctr" rtl="1"/>
            <a:r>
              <a:rPr lang="ar-SA" sz="4000" b="1" dirty="0" smtClean="0">
                <a:latin typeface="Traditional Arabic" pitchFamily="18" charset="-78"/>
                <a:cs typeface="Traditional Arabic" pitchFamily="18" charset="-78"/>
              </a:rPr>
              <a:t>مَنْ قَامَ رَمَضَانَ إِيْمَانًا وَاحْتِسَابًا غُفِرَ لَهُ</a:t>
            </a:r>
            <a:r>
              <a:rPr lang="en-US" sz="4000" b="1" dirty="0" smtClean="0">
                <a:latin typeface="Traditional Arabic" pitchFamily="18" charset="-78"/>
                <a:cs typeface="Traditional Arabic" pitchFamily="18" charset="-78"/>
              </a:rPr>
              <a:t> </a:t>
            </a:r>
            <a:r>
              <a:rPr lang="ar-SA" sz="4000" b="1" dirty="0" smtClean="0">
                <a:latin typeface="Traditional Arabic" pitchFamily="18" charset="-78"/>
                <a:cs typeface="Traditional Arabic" pitchFamily="18" charset="-78"/>
              </a:rPr>
              <a:t> مَا تَقَدَّمَ مِنْ ذَنْبِهِ</a:t>
            </a:r>
            <a:endParaRPr lang="en-US" sz="4000" dirty="0" smtClean="0">
              <a:latin typeface="Traditional Arabic" pitchFamily="18" charset="-78"/>
              <a:cs typeface="Traditional Arabic" pitchFamily="18" charset="-78"/>
            </a:endParaRPr>
          </a:p>
          <a:p>
            <a:pPr algn="ctr"/>
            <a:r>
              <a:rPr lang="en-US" sz="3200" b="1" dirty="0" err="1" smtClean="0"/>
              <a:t>Sesiapa</a:t>
            </a:r>
            <a:r>
              <a:rPr lang="en-US" sz="3200" b="1" dirty="0" smtClean="0"/>
              <a:t> </a:t>
            </a:r>
            <a:r>
              <a:rPr lang="en-US" sz="3200" b="1" dirty="0"/>
              <a:t>yang </a:t>
            </a:r>
            <a:r>
              <a:rPr lang="en-US" sz="3200" b="1" dirty="0" err="1"/>
              <a:t>melakukan</a:t>
            </a:r>
            <a:r>
              <a:rPr lang="en-US" sz="3200" b="1" dirty="0"/>
              <a:t> </a:t>
            </a:r>
            <a:r>
              <a:rPr lang="en-US" sz="3200" b="1" dirty="0" err="1"/>
              <a:t>qiam</a:t>
            </a:r>
            <a:r>
              <a:rPr lang="en-US" sz="3200" b="1" dirty="0"/>
              <a:t> (</a:t>
            </a:r>
            <a:r>
              <a:rPr lang="en-US" sz="3200" b="1" dirty="0" err="1"/>
              <a:t>solat</a:t>
            </a:r>
            <a:r>
              <a:rPr lang="en-US" sz="3200" b="1" dirty="0"/>
              <a:t> </a:t>
            </a:r>
            <a:r>
              <a:rPr lang="en-US" sz="3200" b="1" dirty="0" err="1"/>
              <a:t>malam</a:t>
            </a:r>
            <a:r>
              <a:rPr lang="en-US" sz="3200" b="1" dirty="0"/>
              <a:t>) </a:t>
            </a:r>
            <a:r>
              <a:rPr lang="en-US" sz="3200" b="1" dirty="0" err="1"/>
              <a:t>pada</a:t>
            </a:r>
            <a:r>
              <a:rPr lang="en-US" sz="3200" b="1" dirty="0"/>
              <a:t> </a:t>
            </a:r>
            <a:r>
              <a:rPr lang="en-US" sz="3200" b="1" dirty="0" err="1"/>
              <a:t>bulan</a:t>
            </a:r>
            <a:r>
              <a:rPr lang="en-US" sz="3200" b="1" dirty="0"/>
              <a:t> </a:t>
            </a:r>
            <a:r>
              <a:rPr lang="en-US" sz="3200" b="1" dirty="0" err="1"/>
              <a:t>Ramadhan</a:t>
            </a:r>
            <a:r>
              <a:rPr lang="en-US" sz="3200" b="1" dirty="0"/>
              <a:t> </a:t>
            </a:r>
            <a:r>
              <a:rPr lang="en-US" sz="3200" b="1" dirty="0" err="1"/>
              <a:t>dengan</a:t>
            </a:r>
            <a:r>
              <a:rPr lang="en-US" sz="3200" b="1" dirty="0"/>
              <a:t> </a:t>
            </a:r>
            <a:r>
              <a:rPr lang="en-US" sz="3200" b="1" dirty="0" err="1"/>
              <a:t>penuh</a:t>
            </a:r>
            <a:r>
              <a:rPr lang="en-US" sz="3200" b="1" dirty="0"/>
              <a:t> </a:t>
            </a:r>
            <a:r>
              <a:rPr lang="en-US" sz="3200" b="1" dirty="0" err="1"/>
              <a:t>keimanan</a:t>
            </a:r>
            <a:r>
              <a:rPr lang="en-US" sz="3200" b="1" dirty="0"/>
              <a:t> </a:t>
            </a:r>
            <a:r>
              <a:rPr lang="en-US" sz="3200" b="1" dirty="0" err="1"/>
              <a:t>dan</a:t>
            </a:r>
            <a:r>
              <a:rPr lang="en-US" sz="3200" b="1" dirty="0"/>
              <a:t> </a:t>
            </a:r>
            <a:r>
              <a:rPr lang="en-US" sz="3200" b="1" dirty="0" err="1"/>
              <a:t>mengharapkan</a:t>
            </a:r>
            <a:r>
              <a:rPr lang="en-US" sz="3200" b="1" dirty="0"/>
              <a:t> </a:t>
            </a:r>
            <a:r>
              <a:rPr lang="en-US" sz="3200" b="1" dirty="0" err="1"/>
              <a:t>balasan</a:t>
            </a:r>
            <a:r>
              <a:rPr lang="en-US" sz="3200" b="1" dirty="0"/>
              <a:t> Allah </a:t>
            </a:r>
            <a:r>
              <a:rPr lang="en-US" sz="3200" b="1" dirty="0" err="1"/>
              <a:t>nescaya</a:t>
            </a:r>
            <a:r>
              <a:rPr lang="en-US" sz="3200" b="1" dirty="0"/>
              <a:t> </a:t>
            </a:r>
            <a:r>
              <a:rPr lang="en-US" sz="3200" b="1" dirty="0" err="1"/>
              <a:t>akan</a:t>
            </a:r>
            <a:r>
              <a:rPr lang="en-US" sz="3200" b="1" dirty="0"/>
              <a:t> </a:t>
            </a:r>
            <a:r>
              <a:rPr lang="en-US" sz="3200" b="1" dirty="0" err="1"/>
              <a:t>diampunkan</a:t>
            </a:r>
            <a:r>
              <a:rPr lang="en-US" sz="3200" b="1" dirty="0"/>
              <a:t> </a:t>
            </a:r>
            <a:r>
              <a:rPr lang="en-US" sz="3200" b="1" dirty="0" err="1"/>
              <a:t>dosanya</a:t>
            </a:r>
            <a:r>
              <a:rPr lang="en-US" sz="3200" b="1" dirty="0"/>
              <a:t> </a:t>
            </a:r>
            <a:r>
              <a:rPr lang="en-US" sz="3200" b="1" dirty="0" err="1"/>
              <a:t>pada</a:t>
            </a:r>
            <a:r>
              <a:rPr lang="en-US" sz="3200" b="1" dirty="0"/>
              <a:t> </a:t>
            </a:r>
            <a:r>
              <a:rPr lang="en-US" sz="3200" b="1" dirty="0" err="1"/>
              <a:t>masa</a:t>
            </a:r>
            <a:r>
              <a:rPr lang="en-US" sz="3200" b="1" dirty="0"/>
              <a:t> yang </a:t>
            </a:r>
            <a:r>
              <a:rPr lang="en-US" sz="3200" b="1" dirty="0" err="1"/>
              <a:t>lalu</a:t>
            </a:r>
            <a:r>
              <a:rPr lang="en-US" sz="3200" b="1" dirty="0"/>
              <a:t>.</a:t>
            </a:r>
          </a:p>
          <a:p>
            <a:pPr algn="ctr" rtl="1"/>
            <a:endParaRPr lang="en-US" sz="3200" dirty="0"/>
          </a:p>
        </p:txBody>
      </p:sp>
    </p:spTree>
    <p:extLst>
      <p:ext uri="{BB962C8B-B14F-4D97-AF65-F5344CB8AC3E}">
        <p14:creationId xmlns:p14="http://schemas.microsoft.com/office/powerpoint/2010/main" val="312075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ounded Rectangle 2"/>
          <p:cNvSpPr/>
          <p:nvPr/>
        </p:nvSpPr>
        <p:spPr>
          <a:xfrm>
            <a:off x="1816925" y="1248444"/>
            <a:ext cx="7147562" cy="1037556"/>
          </a:xfrm>
          <a:prstGeom prst="roundRect">
            <a:avLst>
              <a:gd name="adj" fmla="val 19735"/>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Memperbanyakkan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sedekah</a:t>
            </a:r>
            <a:endParaRPr lang="en-US" sz="3600" b="1" dirty="0">
              <a:ln w="12700">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4" name="Rectangle 3"/>
          <p:cNvSpPr/>
          <p:nvPr/>
        </p:nvSpPr>
        <p:spPr>
          <a:xfrm>
            <a:off x="151082" y="76200"/>
            <a:ext cx="8813405" cy="1015663"/>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Ibadat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Sunat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dituntut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di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ramadan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ounded Rectangle 4"/>
          <p:cNvSpPr/>
          <p:nvPr/>
        </p:nvSpPr>
        <p:spPr>
          <a:xfrm>
            <a:off x="391886" y="2438400"/>
            <a:ext cx="7672450" cy="762000"/>
          </a:xfrm>
          <a:prstGeom prst="roundRect">
            <a:avLst>
              <a:gd name="adj" fmla="val 19735"/>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Hadis</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riwayat</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Tirmizi</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t>
            </a:r>
            <a:endParaRPr lang="en-US" sz="3600" b="1" dirty="0">
              <a:ln w="12700">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6" name="Right Arrow 5"/>
          <p:cNvSpPr/>
          <p:nvPr/>
        </p:nvSpPr>
        <p:spPr>
          <a:xfrm>
            <a:off x="151082" y="1490441"/>
            <a:ext cx="2069605" cy="657961"/>
          </a:xfrm>
          <a:prstGeom prst="rightArrow">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Keempat</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8" name="Rounded Rectangle 7"/>
          <p:cNvSpPr/>
          <p:nvPr/>
        </p:nvSpPr>
        <p:spPr>
          <a:xfrm>
            <a:off x="762000" y="3200400"/>
            <a:ext cx="8191601" cy="3505200"/>
          </a:xfrm>
          <a:prstGeom prst="roundRect">
            <a:avLst>
              <a:gd name="adj" fmla="val 19735"/>
            </a:avLst>
          </a:prstGeom>
          <a:solidFill>
            <a:schemeClr val="accent1">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rtl="1"/>
            <a:endParaRPr lang="en-US" sz="4400" b="1" dirty="0" smtClean="0">
              <a:latin typeface="Traditional Arabic" pitchFamily="18" charset="-78"/>
              <a:cs typeface="Traditional Arabic" pitchFamily="18" charset="-78"/>
            </a:endParaRPr>
          </a:p>
          <a:p>
            <a:pPr algn="ctr" rtl="1"/>
            <a:r>
              <a:rPr lang="ar-SA" sz="4000" b="1" dirty="0">
                <a:latin typeface="Traditional Arabic" pitchFamily="18" charset="-78"/>
                <a:cs typeface="Traditional Arabic" pitchFamily="18" charset="-78"/>
              </a:rPr>
              <a:t>مَنْ فَطَّرَ صَائِمًا كَانَ لَهُ مِثْلُ أَجْرِهِ غَيْرَ أَنَّهُ لا يَنْقُصُ مِنْ أَجْرِ الصَّائِمِ شَيْئًا</a:t>
            </a:r>
            <a:endParaRPr lang="en-US" sz="4000" dirty="0">
              <a:latin typeface="Traditional Arabic" pitchFamily="18" charset="-78"/>
              <a:cs typeface="Traditional Arabic" pitchFamily="18" charset="-78"/>
            </a:endParaRPr>
          </a:p>
          <a:p>
            <a:pPr algn="ctr"/>
            <a:r>
              <a:rPr lang="en-US" sz="3200" dirty="0" err="1" smtClean="0"/>
              <a:t>Sesiapa</a:t>
            </a:r>
            <a:r>
              <a:rPr lang="en-US" sz="3200" dirty="0" smtClean="0"/>
              <a:t> yang </a:t>
            </a:r>
            <a:r>
              <a:rPr lang="en-US" sz="3200" dirty="0" err="1" smtClean="0"/>
              <a:t>menyediakan</a:t>
            </a:r>
            <a:r>
              <a:rPr lang="en-US" sz="3200" dirty="0" smtClean="0"/>
              <a:t> </a:t>
            </a:r>
            <a:r>
              <a:rPr lang="en-US" sz="3200" dirty="0" err="1" smtClean="0"/>
              <a:t>juadah</a:t>
            </a:r>
            <a:r>
              <a:rPr lang="en-US" sz="3200" dirty="0" smtClean="0"/>
              <a:t> </a:t>
            </a:r>
            <a:r>
              <a:rPr lang="en-US" sz="3200" dirty="0" err="1" smtClean="0"/>
              <a:t>berbuka</a:t>
            </a:r>
            <a:r>
              <a:rPr lang="en-US" sz="3200" dirty="0" smtClean="0"/>
              <a:t> </a:t>
            </a:r>
            <a:r>
              <a:rPr lang="en-US" sz="3200" dirty="0" err="1" smtClean="0"/>
              <a:t>puasa</a:t>
            </a:r>
            <a:r>
              <a:rPr lang="en-US" sz="3200" dirty="0" smtClean="0"/>
              <a:t> </a:t>
            </a:r>
            <a:r>
              <a:rPr lang="en-US" sz="3200" dirty="0" err="1" smtClean="0"/>
              <a:t>untuk</a:t>
            </a:r>
            <a:r>
              <a:rPr lang="en-US" sz="3200" dirty="0" smtClean="0"/>
              <a:t> orang yang </a:t>
            </a:r>
            <a:r>
              <a:rPr lang="en-US" sz="3200" dirty="0" err="1" smtClean="0"/>
              <a:t>berpuasa</a:t>
            </a:r>
            <a:r>
              <a:rPr lang="en-US" sz="3200" dirty="0" smtClean="0"/>
              <a:t> </a:t>
            </a:r>
            <a:r>
              <a:rPr lang="en-US" sz="3200" dirty="0" err="1" smtClean="0"/>
              <a:t>nescaya</a:t>
            </a:r>
            <a:r>
              <a:rPr lang="en-US" sz="3200" dirty="0" smtClean="0"/>
              <a:t> </a:t>
            </a:r>
            <a:r>
              <a:rPr lang="en-US" sz="3200" dirty="0" err="1" smtClean="0"/>
              <a:t>diberi</a:t>
            </a:r>
            <a:r>
              <a:rPr lang="en-US" sz="3200" dirty="0" smtClean="0"/>
              <a:t> </a:t>
            </a:r>
            <a:r>
              <a:rPr lang="en-US" sz="3200" dirty="0" err="1" smtClean="0"/>
              <a:t>pahala</a:t>
            </a:r>
            <a:r>
              <a:rPr lang="en-US" sz="3200" dirty="0" smtClean="0"/>
              <a:t> </a:t>
            </a:r>
            <a:r>
              <a:rPr lang="en-US" sz="3200" dirty="0" err="1" smtClean="0"/>
              <a:t>menyamai</a:t>
            </a:r>
            <a:r>
              <a:rPr lang="en-US" sz="3200" dirty="0" smtClean="0"/>
              <a:t> </a:t>
            </a:r>
            <a:r>
              <a:rPr lang="en-US" sz="3200" dirty="0" err="1" smtClean="0"/>
              <a:t>pahala</a:t>
            </a:r>
            <a:r>
              <a:rPr lang="en-US" sz="3200" dirty="0" smtClean="0"/>
              <a:t> orang yang </a:t>
            </a:r>
            <a:r>
              <a:rPr lang="en-US" sz="3200" dirty="0" err="1" smtClean="0"/>
              <a:t>berpuasa</a:t>
            </a:r>
            <a:r>
              <a:rPr lang="en-US" sz="3200" dirty="0" smtClean="0"/>
              <a:t>, </a:t>
            </a:r>
            <a:r>
              <a:rPr lang="en-US" sz="3200" dirty="0" err="1" smtClean="0"/>
              <a:t>tanpa</a:t>
            </a:r>
            <a:r>
              <a:rPr lang="en-US" sz="3200" dirty="0" smtClean="0"/>
              <a:t> </a:t>
            </a:r>
            <a:r>
              <a:rPr lang="en-US" sz="3200" dirty="0" err="1" smtClean="0"/>
              <a:t>terkurang</a:t>
            </a:r>
            <a:r>
              <a:rPr lang="en-US" sz="3200" dirty="0" smtClean="0"/>
              <a:t> </a:t>
            </a:r>
            <a:r>
              <a:rPr lang="en-US" sz="3200" dirty="0" err="1" smtClean="0"/>
              <a:t>sedikit</a:t>
            </a:r>
            <a:r>
              <a:rPr lang="en-US" sz="3200" dirty="0" smtClean="0"/>
              <a:t> pun. </a:t>
            </a:r>
          </a:p>
          <a:p>
            <a:pPr algn="ctr" rtl="1"/>
            <a:endParaRPr lang="en-US" sz="3200" dirty="0"/>
          </a:p>
        </p:txBody>
      </p:sp>
    </p:spTree>
    <p:extLst>
      <p:ext uri="{BB962C8B-B14F-4D97-AF65-F5344CB8AC3E}">
        <p14:creationId xmlns:p14="http://schemas.microsoft.com/office/powerpoint/2010/main" val="188676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151083" y="360402"/>
            <a:ext cx="8813405" cy="553998"/>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Kesimpulan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3276600" y="3996804"/>
            <a:ext cx="5687888" cy="255639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r>
              <a:rPr lang="sv-SE"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Iftar secara bersederhana, solat fardhu berjemaah, menekuni solat tarawih, Qiamullail</a:t>
            </a:r>
          </a:p>
          <a:p>
            <a:pPr algn="ctr">
              <a:defRPr/>
            </a:pPr>
            <a:r>
              <a:rPr lang="sv-SE"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Baca Al Quran, beriktikaf, bersahur, bersedekah</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5" name="Rectangle 4"/>
          <p:cNvSpPr/>
          <p:nvPr/>
        </p:nvSpPr>
        <p:spPr>
          <a:xfrm>
            <a:off x="971797" y="1219200"/>
            <a:ext cx="7543800" cy="990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Lipat</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gandakan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ibadah</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di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malam-malam</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terakhir</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Ramadhan</a:t>
            </a:r>
            <a:endParaRPr lang="en-US" sz="3600" b="1" dirty="0">
              <a:ln w="12700">
                <a:solidFill>
                  <a:schemeClr val="tx1"/>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6" name="Rectangle 5"/>
          <p:cNvSpPr/>
          <p:nvPr/>
        </p:nvSpPr>
        <p:spPr>
          <a:xfrm>
            <a:off x="151083" y="2535498"/>
            <a:ext cx="5687888" cy="1143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defRPr/>
            </a:pPr>
            <a:r>
              <a:rPr lang="sv-SE"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Rebut pakej-pakej ibadah Ramadhan</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7" name="Isosceles Triangle 6"/>
          <p:cNvSpPr/>
          <p:nvPr/>
        </p:nvSpPr>
        <p:spPr>
          <a:xfrm rot="5400000">
            <a:off x="2939841" y="3688308"/>
            <a:ext cx="685800" cy="616992"/>
          </a:xfrm>
          <a:prstGeom prst="triangle">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MY"/>
          </a:p>
        </p:txBody>
      </p:sp>
    </p:spTree>
    <p:extLst>
      <p:ext uri="{BB962C8B-B14F-4D97-AF65-F5344CB8AC3E}">
        <p14:creationId xmlns:p14="http://schemas.microsoft.com/office/powerpoint/2010/main" val="4034000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76200" y="76200"/>
            <a:ext cx="8949770" cy="954107"/>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Firman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dalam</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Surah al-</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Qadr</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Ayat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1-5:</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228600" y="1295400"/>
            <a:ext cx="8721171" cy="2308324"/>
          </a:xfrm>
          <a:prstGeom prst="rect">
            <a:avLst/>
          </a:prstGeom>
          <a:solidFill>
            <a:srgbClr val="002060">
              <a:alpha val="31000"/>
            </a:srgbClr>
          </a:solidFill>
        </p:spPr>
        <p:txBody>
          <a:bodyPr wrap="square">
            <a:spAutoFit/>
          </a:bodyPr>
          <a:lstStyle/>
          <a:p>
            <a:pPr algn="ctr" rtl="1"/>
            <a:r>
              <a:rPr lang="ar-SA" sz="4800" dirty="0">
                <a:solidFill>
                  <a:srgbClr val="FFFF00"/>
                </a:solidFill>
                <a:latin typeface="Traditional Arabic" pitchFamily="18" charset="-78"/>
                <a:cs typeface="Traditional Arabic" pitchFamily="18" charset="-78"/>
              </a:rPr>
              <a:t>إِنَّا أَنْزَلْنَاهُ فِي لَيْلَةِ </a:t>
            </a:r>
            <a:r>
              <a:rPr lang="ar-SA" sz="4800" dirty="0" smtClean="0">
                <a:solidFill>
                  <a:srgbClr val="FFFF00"/>
                </a:solidFill>
                <a:latin typeface="Traditional Arabic" pitchFamily="18" charset="-78"/>
                <a:cs typeface="Traditional Arabic" pitchFamily="18" charset="-78"/>
              </a:rPr>
              <a:t>الْقَدْرِ</a:t>
            </a:r>
            <a:r>
              <a:rPr lang="en-US" sz="4800" dirty="0" smtClean="0">
                <a:solidFill>
                  <a:srgbClr val="FFFF00"/>
                </a:solidFill>
                <a:latin typeface="Traditional Arabic" pitchFamily="18" charset="-78"/>
                <a:cs typeface="Traditional Arabic" pitchFamily="18" charset="-78"/>
              </a:rPr>
              <a:t>   </a:t>
            </a:r>
            <a:r>
              <a:rPr lang="ar-SA" sz="4800" dirty="0" smtClean="0">
                <a:solidFill>
                  <a:srgbClr val="FFFF00"/>
                </a:solidFill>
                <a:latin typeface="Traditional Arabic" pitchFamily="18" charset="-78"/>
                <a:cs typeface="Traditional Arabic" pitchFamily="18" charset="-78"/>
              </a:rPr>
              <a:t>وَمَا </a:t>
            </a:r>
            <a:r>
              <a:rPr lang="ar-SA" sz="4800" dirty="0">
                <a:solidFill>
                  <a:srgbClr val="FFFF00"/>
                </a:solidFill>
                <a:latin typeface="Traditional Arabic" pitchFamily="18" charset="-78"/>
                <a:cs typeface="Traditional Arabic" pitchFamily="18" charset="-78"/>
              </a:rPr>
              <a:t>أَدْرَاكَ مَا لَيْلَةُ </a:t>
            </a:r>
            <a:r>
              <a:rPr lang="ar-SA" sz="4800" dirty="0" smtClean="0">
                <a:solidFill>
                  <a:srgbClr val="FFFF00"/>
                </a:solidFill>
                <a:latin typeface="Traditional Arabic" pitchFamily="18" charset="-78"/>
                <a:cs typeface="Traditional Arabic" pitchFamily="18" charset="-78"/>
              </a:rPr>
              <a:t>الْقَدْرِ</a:t>
            </a:r>
            <a:endParaRPr lang="en-US" sz="4800" dirty="0" smtClean="0">
              <a:solidFill>
                <a:srgbClr val="FFFF00"/>
              </a:solidFill>
              <a:latin typeface="Traditional Arabic" pitchFamily="18" charset="-78"/>
              <a:cs typeface="Traditional Arabic" pitchFamily="18" charset="-78"/>
            </a:endParaRPr>
          </a:p>
          <a:p>
            <a:pPr algn="ctr" rtl="1"/>
            <a:r>
              <a:rPr lang="en-US" sz="4800" dirty="0" smtClean="0">
                <a:solidFill>
                  <a:srgbClr val="FFFF00"/>
                </a:solidFill>
                <a:latin typeface="Traditional Arabic" pitchFamily="18" charset="-78"/>
                <a:cs typeface="Traditional Arabic" pitchFamily="18" charset="-78"/>
              </a:rPr>
              <a:t> </a:t>
            </a:r>
            <a:r>
              <a:rPr lang="ar-SA" sz="4800" dirty="0">
                <a:solidFill>
                  <a:srgbClr val="FFFF00"/>
                </a:solidFill>
                <a:latin typeface="Traditional Arabic" pitchFamily="18" charset="-78"/>
                <a:cs typeface="Traditional Arabic" pitchFamily="18" charset="-78"/>
              </a:rPr>
              <a:t>لَيْلَةُ </a:t>
            </a:r>
            <a:r>
              <a:rPr lang="ar-SA" sz="4800" dirty="0" smtClean="0">
                <a:solidFill>
                  <a:srgbClr val="FFFF00"/>
                </a:solidFill>
                <a:latin typeface="Traditional Arabic" pitchFamily="18" charset="-78"/>
                <a:cs typeface="Traditional Arabic" pitchFamily="18" charset="-78"/>
              </a:rPr>
              <a:t>الْقَدْرِ </a:t>
            </a:r>
            <a:r>
              <a:rPr lang="ar-SA" sz="4800" dirty="0">
                <a:solidFill>
                  <a:srgbClr val="FFFF00"/>
                </a:solidFill>
                <a:latin typeface="Traditional Arabic" pitchFamily="18" charset="-78"/>
                <a:cs typeface="Traditional Arabic" pitchFamily="18" charset="-78"/>
              </a:rPr>
              <a:t>خَيْرٌ مِنْ أَلْفِ </a:t>
            </a:r>
            <a:r>
              <a:rPr lang="ar-SA" sz="4800" dirty="0" smtClean="0">
                <a:solidFill>
                  <a:srgbClr val="FFFF00"/>
                </a:solidFill>
                <a:latin typeface="Traditional Arabic" pitchFamily="18" charset="-78"/>
                <a:cs typeface="Traditional Arabic" pitchFamily="18" charset="-78"/>
              </a:rPr>
              <a:t>شَهْرٍ</a:t>
            </a:r>
            <a:r>
              <a:rPr lang="en-US" sz="4800" dirty="0" smtClean="0">
                <a:solidFill>
                  <a:srgbClr val="FFFF00"/>
                </a:solidFill>
                <a:latin typeface="Traditional Arabic" pitchFamily="18" charset="-78"/>
                <a:cs typeface="Traditional Arabic" pitchFamily="18" charset="-78"/>
              </a:rPr>
              <a:t>   </a:t>
            </a:r>
            <a:r>
              <a:rPr lang="ar-SA" sz="4800" dirty="0" smtClean="0">
                <a:solidFill>
                  <a:srgbClr val="FFFF00"/>
                </a:solidFill>
                <a:latin typeface="Traditional Arabic" pitchFamily="18" charset="-78"/>
                <a:cs typeface="Traditional Arabic" pitchFamily="18" charset="-78"/>
              </a:rPr>
              <a:t>تَنَزَّلُ </a:t>
            </a:r>
            <a:r>
              <a:rPr lang="ar-SA" sz="4800" dirty="0">
                <a:solidFill>
                  <a:srgbClr val="FFFF00"/>
                </a:solidFill>
                <a:latin typeface="Traditional Arabic" pitchFamily="18" charset="-78"/>
                <a:cs typeface="Traditional Arabic" pitchFamily="18" charset="-78"/>
              </a:rPr>
              <a:t>الْمَلَائِكَةُ وَالرُّوحُ فِيهَا بِإِذْنِ رَبِّهِمْ مِنْ كُلِّ </a:t>
            </a:r>
            <a:r>
              <a:rPr lang="ar-SA" sz="4800" dirty="0" smtClean="0">
                <a:solidFill>
                  <a:srgbClr val="FFFF00"/>
                </a:solidFill>
                <a:latin typeface="Traditional Arabic" pitchFamily="18" charset="-78"/>
                <a:cs typeface="Traditional Arabic" pitchFamily="18" charset="-78"/>
              </a:rPr>
              <a:t>أَمْرٍ</a:t>
            </a:r>
            <a:r>
              <a:rPr lang="en-US" sz="4800" dirty="0" smtClean="0">
                <a:solidFill>
                  <a:srgbClr val="FFFF00"/>
                </a:solidFill>
                <a:latin typeface="Traditional Arabic" pitchFamily="18" charset="-78"/>
                <a:cs typeface="Traditional Arabic" pitchFamily="18" charset="-78"/>
              </a:rPr>
              <a:t>  </a:t>
            </a:r>
            <a:r>
              <a:rPr lang="ar-SA" sz="4800" dirty="0" smtClean="0">
                <a:solidFill>
                  <a:srgbClr val="FFFF00"/>
                </a:solidFill>
                <a:latin typeface="Traditional Arabic" pitchFamily="18" charset="-78"/>
                <a:cs typeface="Traditional Arabic" pitchFamily="18" charset="-78"/>
              </a:rPr>
              <a:t>سَلَامٌ </a:t>
            </a:r>
            <a:r>
              <a:rPr lang="ar-SA" sz="4800" dirty="0">
                <a:solidFill>
                  <a:srgbClr val="FFFF00"/>
                </a:solidFill>
                <a:latin typeface="Traditional Arabic" pitchFamily="18" charset="-78"/>
                <a:cs typeface="Traditional Arabic" pitchFamily="18" charset="-78"/>
              </a:rPr>
              <a:t>هِيَ حَتَّىٰ مَطْلَعِ </a:t>
            </a:r>
            <a:r>
              <a:rPr lang="ar-SA" sz="4800" dirty="0" smtClean="0">
                <a:solidFill>
                  <a:srgbClr val="FFFF00"/>
                </a:solidFill>
                <a:latin typeface="Traditional Arabic" pitchFamily="18" charset="-78"/>
                <a:cs typeface="Traditional Arabic" pitchFamily="18" charset="-78"/>
              </a:rPr>
              <a:t>الْفَجْرِ</a:t>
            </a:r>
            <a:endParaRPr lang="en-MY" sz="48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5" name="Rectangle 4"/>
          <p:cNvSpPr/>
          <p:nvPr/>
        </p:nvSpPr>
        <p:spPr>
          <a:xfrm>
            <a:off x="131485" y="3886200"/>
            <a:ext cx="8915400" cy="289310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600" dirty="0" err="1"/>
              <a:t>Sesungguhnya</a:t>
            </a:r>
            <a:r>
              <a:rPr lang="en-US" sz="2600" dirty="0"/>
              <a:t> Kami </a:t>
            </a:r>
            <a:r>
              <a:rPr lang="en-US" sz="2600" dirty="0" err="1"/>
              <a:t>telah</a:t>
            </a:r>
            <a:r>
              <a:rPr lang="en-US" sz="2600" dirty="0"/>
              <a:t> </a:t>
            </a:r>
            <a:r>
              <a:rPr lang="en-US" sz="2600" dirty="0" err="1"/>
              <a:t>menurunkan</a:t>
            </a:r>
            <a:r>
              <a:rPr lang="en-US" sz="2600" dirty="0"/>
              <a:t> (Al-Qur'an) </a:t>
            </a:r>
            <a:r>
              <a:rPr lang="en-US" sz="2600" dirty="0" err="1"/>
              <a:t>ini</a:t>
            </a:r>
            <a:r>
              <a:rPr lang="en-US" sz="2600" dirty="0"/>
              <a:t> </a:t>
            </a:r>
            <a:r>
              <a:rPr lang="en-US" sz="2600" dirty="0" err="1"/>
              <a:t>pada</a:t>
            </a:r>
            <a:r>
              <a:rPr lang="en-US" sz="2600" dirty="0"/>
              <a:t> </a:t>
            </a:r>
            <a:r>
              <a:rPr lang="en-US" sz="2600" dirty="0" err="1"/>
              <a:t>Malam</a:t>
            </a:r>
            <a:r>
              <a:rPr lang="en-US" sz="2600" dirty="0"/>
              <a:t> </a:t>
            </a:r>
            <a:r>
              <a:rPr lang="en-US" sz="2600" dirty="0" err="1"/>
              <a:t>Laitatul-Qadar</a:t>
            </a:r>
            <a:r>
              <a:rPr lang="en-US" sz="2600" dirty="0"/>
              <a:t>. Dan </a:t>
            </a:r>
            <a:r>
              <a:rPr lang="en-US" sz="2600" dirty="0" err="1"/>
              <a:t>apa</a:t>
            </a:r>
            <a:r>
              <a:rPr lang="en-US" sz="2600" dirty="0"/>
              <a:t> </a:t>
            </a:r>
            <a:r>
              <a:rPr lang="en-US" sz="2600" dirty="0" err="1"/>
              <a:t>jalannya</a:t>
            </a:r>
            <a:r>
              <a:rPr lang="en-US" sz="2600" dirty="0"/>
              <a:t> </a:t>
            </a:r>
            <a:r>
              <a:rPr lang="en-US" sz="2600" dirty="0" err="1"/>
              <a:t>engkau</a:t>
            </a:r>
            <a:r>
              <a:rPr lang="en-US" sz="2600" dirty="0"/>
              <a:t> </a:t>
            </a:r>
            <a:r>
              <a:rPr lang="en-US" sz="2600" dirty="0" err="1"/>
              <a:t>dapat</a:t>
            </a:r>
            <a:r>
              <a:rPr lang="en-US" sz="2600" dirty="0"/>
              <a:t> </a:t>
            </a:r>
            <a:r>
              <a:rPr lang="en-US" sz="2600" dirty="0" err="1"/>
              <a:t>mengetahui</a:t>
            </a:r>
            <a:r>
              <a:rPr lang="en-US" sz="2600" dirty="0"/>
              <a:t> </a:t>
            </a:r>
            <a:r>
              <a:rPr lang="en-US" sz="2600" dirty="0" err="1"/>
              <a:t>apa</a:t>
            </a:r>
            <a:r>
              <a:rPr lang="en-US" sz="2600" dirty="0"/>
              <a:t> </a:t>
            </a:r>
            <a:r>
              <a:rPr lang="en-US" sz="2600" dirty="0" err="1"/>
              <a:t>dia</a:t>
            </a:r>
            <a:r>
              <a:rPr lang="en-US" sz="2600" dirty="0"/>
              <a:t> </a:t>
            </a:r>
            <a:r>
              <a:rPr lang="en-US" sz="2600" dirty="0" err="1"/>
              <a:t>kebesaran</a:t>
            </a:r>
            <a:r>
              <a:rPr lang="en-US" sz="2600" dirty="0"/>
              <a:t> </a:t>
            </a:r>
            <a:r>
              <a:rPr lang="en-US" sz="2600" dirty="0" err="1"/>
              <a:t>Malam</a:t>
            </a:r>
            <a:r>
              <a:rPr lang="en-US" sz="2600" dirty="0"/>
              <a:t> </a:t>
            </a:r>
            <a:r>
              <a:rPr lang="en-US" sz="2600" dirty="0" err="1"/>
              <a:t>Lailatul-Qadar</a:t>
            </a:r>
            <a:r>
              <a:rPr lang="en-US" sz="2600" dirty="0"/>
              <a:t> </a:t>
            </a:r>
            <a:r>
              <a:rPr lang="en-US" sz="2600" dirty="0" err="1"/>
              <a:t>itu</a:t>
            </a:r>
            <a:r>
              <a:rPr lang="en-US" sz="2600" dirty="0"/>
              <a:t>? </a:t>
            </a:r>
            <a:r>
              <a:rPr lang="en-US" sz="2600" dirty="0" err="1"/>
              <a:t>Malam</a:t>
            </a:r>
            <a:r>
              <a:rPr lang="en-US" sz="2600" dirty="0"/>
              <a:t> </a:t>
            </a:r>
            <a:r>
              <a:rPr lang="en-US" sz="2600" dirty="0" err="1"/>
              <a:t>Lailatul-Qadar</a:t>
            </a:r>
            <a:r>
              <a:rPr lang="en-US" sz="2600" dirty="0"/>
              <a:t> </a:t>
            </a:r>
            <a:r>
              <a:rPr lang="en-US" sz="2600" dirty="0" err="1"/>
              <a:t>lebih</a:t>
            </a:r>
            <a:r>
              <a:rPr lang="en-US" sz="2600" dirty="0"/>
              <a:t> </a:t>
            </a:r>
            <a:r>
              <a:rPr lang="en-US" sz="2600" dirty="0" err="1"/>
              <a:t>baik</a:t>
            </a:r>
            <a:r>
              <a:rPr lang="en-US" sz="2600" dirty="0"/>
              <a:t> </a:t>
            </a:r>
            <a:r>
              <a:rPr lang="en-US" sz="2600" dirty="0" err="1"/>
              <a:t>daripada</a:t>
            </a:r>
            <a:r>
              <a:rPr lang="en-US" sz="2600" dirty="0"/>
              <a:t> </a:t>
            </a:r>
            <a:r>
              <a:rPr lang="en-US" sz="2600" dirty="0" err="1"/>
              <a:t>seribu</a:t>
            </a:r>
            <a:r>
              <a:rPr lang="en-US" sz="2600" dirty="0"/>
              <a:t> </a:t>
            </a:r>
            <a:r>
              <a:rPr lang="en-US" sz="2600" dirty="0" err="1"/>
              <a:t>bulan</a:t>
            </a:r>
            <a:r>
              <a:rPr lang="en-US" sz="2600" dirty="0"/>
              <a:t>. </a:t>
            </a:r>
            <a:r>
              <a:rPr lang="en-US" sz="2600" dirty="0" err="1"/>
              <a:t>Pada</a:t>
            </a:r>
            <a:r>
              <a:rPr lang="en-US" sz="2600" dirty="0"/>
              <a:t> </a:t>
            </a:r>
            <a:r>
              <a:rPr lang="en-US" sz="2600" dirty="0" err="1"/>
              <a:t>Malam</a:t>
            </a:r>
            <a:r>
              <a:rPr lang="en-US" sz="2600" dirty="0"/>
              <a:t> </a:t>
            </a:r>
            <a:r>
              <a:rPr lang="en-US" sz="2600" dirty="0" err="1"/>
              <a:t>itu</a:t>
            </a:r>
            <a:r>
              <a:rPr lang="en-US" sz="2600" dirty="0"/>
              <a:t>, </a:t>
            </a:r>
            <a:r>
              <a:rPr lang="en-US" sz="2600" dirty="0" err="1"/>
              <a:t>turun</a:t>
            </a:r>
            <a:r>
              <a:rPr lang="en-US" sz="2600" dirty="0"/>
              <a:t> </a:t>
            </a:r>
            <a:r>
              <a:rPr lang="en-US" sz="2600" dirty="0" err="1"/>
              <a:t>malaikat</a:t>
            </a:r>
            <a:r>
              <a:rPr lang="en-US" sz="2600" dirty="0"/>
              <a:t> </a:t>
            </a:r>
            <a:r>
              <a:rPr lang="en-US" sz="2600" dirty="0" err="1"/>
              <a:t>dan</a:t>
            </a:r>
            <a:r>
              <a:rPr lang="en-US" sz="2600" dirty="0"/>
              <a:t> </a:t>
            </a:r>
            <a:r>
              <a:rPr lang="en-US" sz="2600" dirty="0" err="1"/>
              <a:t>Jibril</a:t>
            </a:r>
            <a:r>
              <a:rPr lang="en-US" sz="2600" dirty="0"/>
              <a:t> </a:t>
            </a:r>
            <a:r>
              <a:rPr lang="en-US" sz="2600" dirty="0" err="1"/>
              <a:t>dengan</a:t>
            </a:r>
            <a:r>
              <a:rPr lang="en-US" sz="2600" dirty="0"/>
              <a:t> </a:t>
            </a:r>
            <a:r>
              <a:rPr lang="en-US" sz="2600" dirty="0" err="1"/>
              <a:t>izin</a:t>
            </a:r>
            <a:r>
              <a:rPr lang="en-US" sz="2600" dirty="0"/>
              <a:t> </a:t>
            </a:r>
            <a:r>
              <a:rPr lang="en-US" sz="2600" dirty="0" err="1"/>
              <a:t>Tuhan</a:t>
            </a:r>
            <a:r>
              <a:rPr lang="en-US" sz="2600" dirty="0"/>
              <a:t> </a:t>
            </a:r>
            <a:r>
              <a:rPr lang="en-US" sz="2600" dirty="0" err="1"/>
              <a:t>mereka</a:t>
            </a:r>
            <a:r>
              <a:rPr lang="en-US" sz="2600" dirty="0"/>
              <a:t>, </a:t>
            </a:r>
            <a:r>
              <a:rPr lang="en-US" sz="2600" dirty="0" err="1"/>
              <a:t>kerana</a:t>
            </a:r>
            <a:r>
              <a:rPr lang="en-US" sz="2600" dirty="0"/>
              <a:t> </a:t>
            </a:r>
            <a:r>
              <a:rPr lang="en-US" sz="2600" dirty="0" err="1"/>
              <a:t>membawa</a:t>
            </a:r>
            <a:r>
              <a:rPr lang="en-US" sz="2600" dirty="0"/>
              <a:t> </a:t>
            </a:r>
            <a:r>
              <a:rPr lang="en-US" sz="2600" dirty="0" err="1"/>
              <a:t>segala</a:t>
            </a:r>
            <a:r>
              <a:rPr lang="en-US" sz="2600" dirty="0"/>
              <a:t> </a:t>
            </a:r>
            <a:r>
              <a:rPr lang="en-US" sz="2600" dirty="0" err="1"/>
              <a:t>perkara</a:t>
            </a:r>
            <a:r>
              <a:rPr lang="en-US" sz="2600" dirty="0"/>
              <a:t>. </a:t>
            </a:r>
            <a:r>
              <a:rPr lang="en-US" sz="2600" dirty="0" err="1"/>
              <a:t>Sejahteralah</a:t>
            </a:r>
            <a:r>
              <a:rPr lang="en-US" sz="2600" dirty="0"/>
              <a:t> </a:t>
            </a:r>
            <a:r>
              <a:rPr lang="en-US" sz="2600" dirty="0" err="1"/>
              <a:t>Malam</a:t>
            </a:r>
            <a:r>
              <a:rPr lang="en-US" sz="2600" dirty="0"/>
              <a:t> (yang </a:t>
            </a:r>
            <a:r>
              <a:rPr lang="en-US" sz="2600" dirty="0" err="1"/>
              <a:t>berkat</a:t>
            </a:r>
            <a:r>
              <a:rPr lang="en-US" sz="2600" dirty="0"/>
              <a:t>) </a:t>
            </a:r>
            <a:r>
              <a:rPr lang="en-US" sz="2600" dirty="0" err="1"/>
              <a:t>itu</a:t>
            </a:r>
            <a:r>
              <a:rPr lang="en-US" sz="2600" dirty="0"/>
              <a:t> </a:t>
            </a:r>
            <a:r>
              <a:rPr lang="en-US" sz="2600" dirty="0" err="1"/>
              <a:t>hingga</a:t>
            </a:r>
            <a:r>
              <a:rPr lang="en-US" sz="2600" dirty="0"/>
              <a:t> </a:t>
            </a:r>
            <a:r>
              <a:rPr lang="en-US" sz="2600" dirty="0" err="1"/>
              <a:t>terbit</a:t>
            </a:r>
            <a:r>
              <a:rPr lang="en-US" sz="2600" dirty="0"/>
              <a:t> </a:t>
            </a:r>
            <a:r>
              <a:rPr lang="en-US" sz="2600" dirty="0" err="1"/>
              <a:t>fajar</a:t>
            </a:r>
            <a:r>
              <a:rPr lang="en-US" sz="2600" dirty="0"/>
              <a:t>!</a:t>
            </a:r>
          </a:p>
        </p:txBody>
      </p:sp>
      <p:sp>
        <p:nvSpPr>
          <p:cNvPr id="10" name="7-Point Star 9"/>
          <p:cNvSpPr/>
          <p:nvPr/>
        </p:nvSpPr>
        <p:spPr>
          <a:xfrm>
            <a:off x="4551085" y="1524000"/>
            <a:ext cx="258108" cy="304800"/>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7-Point Star 11"/>
          <p:cNvSpPr/>
          <p:nvPr/>
        </p:nvSpPr>
        <p:spPr>
          <a:xfrm>
            <a:off x="556746" y="1480457"/>
            <a:ext cx="258108" cy="304800"/>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7-Point Star 12"/>
          <p:cNvSpPr/>
          <p:nvPr/>
        </p:nvSpPr>
        <p:spPr>
          <a:xfrm>
            <a:off x="3810000" y="2275114"/>
            <a:ext cx="258108" cy="304800"/>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7-Point Star 13"/>
          <p:cNvSpPr/>
          <p:nvPr/>
        </p:nvSpPr>
        <p:spPr>
          <a:xfrm>
            <a:off x="4589185" y="2895600"/>
            <a:ext cx="258108" cy="304800"/>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000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374576" y="1255216"/>
            <a:ext cx="8388424" cy="4154984"/>
          </a:xfrm>
          <a:prstGeom prst="rect">
            <a:avLst/>
          </a:prstGeom>
          <a:solidFill>
            <a:schemeClr val="accent5">
              <a:lumMod val="20000"/>
              <a:lumOff val="80000"/>
            </a:schemeClr>
          </a:solidFill>
        </p:spPr>
        <p:txBody>
          <a:bodyPr wrap="square">
            <a:spAutoFit/>
          </a:bodyPr>
          <a:lstStyle/>
          <a:p>
            <a:pPr algn="ctr" rtl="1"/>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بَارَكَ اللهُ لِيْ وَلَكُمْ بِالْقُرْآنِ 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a:t>
            </a:r>
            <a:endParaRPr lang="en-US"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إِنَّهُ </a:t>
            </a:r>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هُوَ الْغَفُوْرُ الرَّحِيْمُ.</a:t>
            </a:r>
            <a:endParaRPr lang="ms-MY" sz="4400"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403400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533400" y="1219200"/>
            <a:ext cx="8153400" cy="5078313"/>
          </a:xfrm>
          <a:prstGeom prst="rect">
            <a:avLst/>
          </a:prstGeom>
          <a:noFill/>
        </p:spPr>
        <p:txBody>
          <a:bodyPr wrap="square">
            <a:spAutoFit/>
          </a:bodyPr>
          <a:lstStyle/>
          <a:p>
            <a:pPr algn="r">
              <a:defRPr/>
            </a:pP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Rabbal</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Aalamin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Tuhan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Yang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Memperkenankan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Doa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Orang-orang</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Taat</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Berilah</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Taufik</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Kami</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p>
          <a:p>
            <a:pPr algn="r">
              <a:defRPr/>
            </a:pP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Di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Dalam</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Mentaatimu</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Ampunilah</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endPar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Mereka</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Memohon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Keampunan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endPar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p:txBody>
      </p:sp>
      <p:sp>
        <p:nvSpPr>
          <p:cNvPr id="5" name="Rectangle 4"/>
          <p:cNvSpPr/>
          <p:nvPr/>
        </p:nvSpPr>
        <p:spPr>
          <a:xfrm>
            <a:off x="0" y="282339"/>
            <a:ext cx="9144000" cy="646331"/>
          </a:xfrm>
          <a:prstGeom prst="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p:spPr>
        <p:txBody>
          <a:bodyPr wrap="square">
            <a:spAutoFit/>
          </a:bodyPr>
          <a:lstStyle/>
          <a:p>
            <a:pPr algn="ctr">
              <a:defRPr/>
            </a:pP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Doa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Antara</a:t>
            </a:r>
            <a:r>
              <a:rPr lang="en-US" sz="3600" dirty="0"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Dua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Khutbah</a:t>
            </a:r>
            <a:endPar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16895168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grayscl/>
          </a:blip>
          <a:srcRect/>
          <a:stretch>
            <a:fillRect/>
          </a:stretch>
        </p:blipFill>
        <p:spPr bwMode="auto">
          <a:xfrm>
            <a:off x="0" y="4221162"/>
            <a:ext cx="9144000" cy="1341438"/>
          </a:xfrm>
          <a:prstGeom prst="rect">
            <a:avLst/>
          </a:prstGeom>
          <a:noFill/>
          <a:ln w="9525">
            <a:noFill/>
            <a:miter lim="800000"/>
            <a:headEnd/>
            <a:tailEnd/>
          </a:ln>
          <a:effectLst>
            <a:glow rad="228600">
              <a:schemeClr val="tx1">
                <a:alpha val="40000"/>
              </a:schemeClr>
            </a:glow>
          </a:effectLst>
        </p:spPr>
      </p:pic>
      <p:pic>
        <p:nvPicPr>
          <p:cNvPr id="5" name="Picture 4"/>
          <p:cNvPicPr>
            <a:picLocks noChangeAspect="1" noChangeArrowheads="1"/>
          </p:cNvPicPr>
          <p:nvPr/>
        </p:nvPicPr>
        <p:blipFill>
          <a:blip r:embed="rId4" cstate="print"/>
          <a:srcRect l="12746" t="15909" r="12480"/>
          <a:stretch>
            <a:fillRect/>
          </a:stretch>
        </p:blipFill>
        <p:spPr bwMode="auto">
          <a:xfrm>
            <a:off x="990600" y="1600200"/>
            <a:ext cx="7696200" cy="2819400"/>
          </a:xfrm>
          <a:prstGeom prst="rect">
            <a:avLst/>
          </a:prstGeom>
          <a:noFill/>
          <a:ln w="9525">
            <a:noFill/>
            <a:miter lim="800000"/>
            <a:headEnd/>
            <a:tailEnd/>
          </a:ln>
          <a:effectLst>
            <a:glow rad="63500">
              <a:schemeClr val="tx1">
                <a:lumMod val="95000"/>
                <a:lumOff val="5000"/>
                <a:alpha val="40000"/>
              </a:schemeClr>
            </a:glow>
            <a:innerShdw blurRad="114300">
              <a:prstClr val="black"/>
            </a:innerShdw>
            <a:reflection blurRad="6350" stA="50000" endA="300" endPos="38500" dist="50800" dir="5400000" sy="-100000" algn="bl" rotWithShape="0"/>
          </a:effectLst>
          <a:scene3d>
            <a:camera prst="perspectiveFront"/>
            <a:lightRig rig="threePt" dir="t"/>
          </a:scene3d>
        </p:spPr>
      </p:pic>
    </p:spTree>
    <p:extLst>
      <p:ext uri="{BB962C8B-B14F-4D97-AF65-F5344CB8AC3E}">
        <p14:creationId xmlns:p14="http://schemas.microsoft.com/office/powerpoint/2010/main" val="22810673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395536" y="4790182"/>
            <a:ext cx="8367464" cy="1077218"/>
          </a:xfrm>
          <a:prstGeom prst="rect">
            <a:avLst/>
          </a:prstGeom>
          <a:gradFill>
            <a:gsLst>
              <a:gs pos="0">
                <a:schemeClr val="accent3">
                  <a:tint val="50000"/>
                  <a:satMod val="300000"/>
                </a:schemeClr>
              </a:gs>
              <a:gs pos="46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auto">
              <a:spcBef>
                <a:spcPts val="0"/>
              </a:spcBef>
              <a:spcAft>
                <a:spcPts val="0"/>
              </a:spcAft>
              <a:defRPr/>
            </a:pPr>
            <a:r>
              <a:rPr lang="en-US" sz="32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32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32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32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32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p>
          <a:p>
            <a:pPr algn="ctr" fontAlgn="auto">
              <a:spcBef>
                <a:spcPts val="0"/>
              </a:spcBef>
              <a:spcAft>
                <a:spcPts val="0"/>
              </a:spcAft>
              <a:defRPr/>
            </a:pPr>
            <a:r>
              <a:rPr lang="en-US" sz="32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Allah S.W.T.</a:t>
            </a:r>
            <a:endParaRPr lang="en-US" sz="32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
        <p:nvSpPr>
          <p:cNvPr id="4" name="Rectangle 3"/>
          <p:cNvSpPr/>
          <p:nvPr/>
        </p:nvSpPr>
        <p:spPr>
          <a:xfrm>
            <a:off x="804810" y="327293"/>
            <a:ext cx="7500990" cy="523220"/>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fontAlgn="auto">
              <a:spcBef>
                <a:spcPts val="0"/>
              </a:spcBef>
              <a:spcAft>
                <a:spcPts val="0"/>
              </a:spcAft>
              <a:defRPr/>
            </a:pPr>
            <a:r>
              <a:rPr lang="en-US" sz="2800" dirty="0" err="1">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2800" dirty="0">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2800" dirty="0">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
        <p:nvSpPr>
          <p:cNvPr id="5" name="Rectangle 4"/>
          <p:cNvSpPr/>
          <p:nvPr/>
        </p:nvSpPr>
        <p:spPr>
          <a:xfrm>
            <a:off x="0" y="1807865"/>
            <a:ext cx="9144000" cy="2215991"/>
          </a:xfrm>
          <a:prstGeom prst="rect">
            <a:avLst/>
          </a:prstGeom>
          <a:solidFill>
            <a:schemeClr val="bg2">
              <a:lumMod val="75000"/>
              <a:alpha val="34000"/>
            </a:schemeClr>
          </a:solidFill>
        </p:spPr>
        <p:txBody>
          <a:bodyPr wrap="square">
            <a:spAutoFit/>
          </a:bodyPr>
          <a:lstStyle/>
          <a:p>
            <a:pPr algn="ctr" rtl="1">
              <a:defRPr/>
            </a:pPr>
            <a:r>
              <a:rPr lang="ar-SA" sz="13800" b="1" dirty="0" smtClean="0">
                <a:ln w="3175" cmpd="sng">
                  <a:solidFill>
                    <a:prstClr val="black"/>
                  </a:solidFill>
                  <a:prstDash val="solid"/>
                </a:ln>
                <a:solidFill>
                  <a:srgbClr val="FFFF00"/>
                </a:solidFill>
                <a:effectLst>
                  <a:glow rad="63500">
                    <a:prstClr val="black">
                      <a:alpha val="40000"/>
                    </a:prstClr>
                  </a:glow>
                  <a:outerShdw blurRad="38100" dist="38100" dir="2700000" algn="tl">
                    <a:srgbClr val="000000">
                      <a:alpha val="43137"/>
                    </a:srgbClr>
                  </a:outerShdw>
                </a:effectLst>
                <a:cs typeface="Traditional Arabic" pitchFamily="2" charset="-78"/>
              </a:rPr>
              <a:t>الْحَمْدُ لِلَّهِ</a:t>
            </a:r>
            <a:endParaRPr lang="en-US" sz="13800" b="1" dirty="0">
              <a:ln w="3175" cmpd="sng">
                <a:solidFill>
                  <a:prstClr val="black"/>
                </a:solidFill>
                <a:prstDash val="solid"/>
              </a:ln>
              <a:solidFill>
                <a:srgbClr val="FFFF00"/>
              </a:solidFill>
              <a:effectLst>
                <a:glow rad="63500">
                  <a:prstClr val="black">
                    <a:alpha val="4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4034000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914400" y="391180"/>
            <a:ext cx="7358018" cy="553998"/>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3000"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Pujian</a:t>
            </a:r>
            <a:r>
              <a:rPr lang="en-US" sz="30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3000"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Kepada</a:t>
            </a:r>
            <a:r>
              <a:rPr lang="en-US" sz="30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S.W.T.</a:t>
            </a:r>
          </a:p>
        </p:txBody>
      </p:sp>
      <p:sp>
        <p:nvSpPr>
          <p:cNvPr id="4" name="Rectangle 3"/>
          <p:cNvSpPr/>
          <p:nvPr/>
        </p:nvSpPr>
        <p:spPr>
          <a:xfrm>
            <a:off x="0" y="1795552"/>
            <a:ext cx="9144000" cy="2215991"/>
          </a:xfrm>
          <a:prstGeom prst="rect">
            <a:avLst/>
          </a:prstGeom>
          <a:noFill/>
        </p:spPr>
        <p:txBody>
          <a:bodyPr wrap="square">
            <a:spAutoFit/>
          </a:bodyPr>
          <a:lstStyle/>
          <a:p>
            <a:pPr algn="ctr" rtl="1">
              <a:defRPr/>
            </a:pPr>
            <a:r>
              <a:rPr lang="ar-SA" sz="13800" b="1" dirty="0" smtClean="0">
                <a:ln w="3175" cmpd="sng">
                  <a:solidFill>
                    <a:prstClr val="black"/>
                  </a:solidFill>
                  <a:prstDash val="solid"/>
                </a:ln>
                <a:solidFill>
                  <a:srgbClr val="FFFF00"/>
                </a:solidFill>
                <a:effectLst>
                  <a:glow rad="63500">
                    <a:prstClr val="black">
                      <a:alpha val="40000"/>
                    </a:prstClr>
                  </a:glow>
                  <a:outerShdw blurRad="38100" dist="38100" dir="2700000" algn="tl">
                    <a:srgbClr val="000000">
                      <a:alpha val="43137"/>
                    </a:srgbClr>
                  </a:outerShdw>
                </a:effectLst>
                <a:cs typeface="Traditional Arabic" pitchFamily="2" charset="-78"/>
              </a:rPr>
              <a:t>الْحَمْدُ لِلَّهِ</a:t>
            </a:r>
            <a:endParaRPr lang="en-US" sz="13800" b="1" dirty="0">
              <a:ln w="3175" cmpd="sng">
                <a:solidFill>
                  <a:prstClr val="black"/>
                </a:solidFill>
                <a:prstDash val="solid"/>
              </a:ln>
              <a:solidFill>
                <a:srgbClr val="FFFF00"/>
              </a:solidFill>
              <a:effectLst>
                <a:glow rad="63500">
                  <a:prstClr val="black">
                    <a:alpha val="40000"/>
                  </a:prstClr>
                </a:glow>
                <a:outerShdw blurRad="38100" dist="38100" dir="2700000" algn="tl">
                  <a:srgbClr val="000000">
                    <a:alpha val="43137"/>
                  </a:srgbClr>
                </a:outerShdw>
              </a:effectLst>
              <a:cs typeface="Traditional Arabic" pitchFamily="2" charset="-78"/>
            </a:endParaRPr>
          </a:p>
        </p:txBody>
      </p:sp>
      <p:sp>
        <p:nvSpPr>
          <p:cNvPr id="5" name="TextBox 4"/>
          <p:cNvSpPr txBox="1"/>
          <p:nvPr/>
        </p:nvSpPr>
        <p:spPr>
          <a:xfrm>
            <a:off x="395536" y="4549269"/>
            <a:ext cx="8367464" cy="1077218"/>
          </a:xfrm>
          <a:prstGeom prst="rect">
            <a:avLst/>
          </a:prstGeom>
          <a:gradFill>
            <a:gsLst>
              <a:gs pos="0">
                <a:schemeClr val="accent3">
                  <a:tint val="50000"/>
                  <a:satMod val="300000"/>
                </a:schemeClr>
              </a:gs>
              <a:gs pos="46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auto">
              <a:spcBef>
                <a:spcPts val="0"/>
              </a:spcBef>
              <a:spcAft>
                <a:spcPts val="0"/>
              </a:spcAft>
              <a:defRPr/>
            </a:pPr>
            <a:r>
              <a:rPr lang="en-US" sz="32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32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32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32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32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p>
          <a:p>
            <a:pPr algn="ctr" fontAlgn="auto">
              <a:spcBef>
                <a:spcPts val="0"/>
              </a:spcBef>
              <a:spcAft>
                <a:spcPts val="0"/>
              </a:spcAft>
              <a:defRPr/>
            </a:pPr>
            <a:r>
              <a:rPr lang="en-US" sz="32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Allah S.W.T.</a:t>
            </a:r>
            <a:endParaRPr lang="en-US" sz="32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4034000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285720" y="304800"/>
            <a:ext cx="8477280" cy="646331"/>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36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Syahadah</a:t>
            </a:r>
            <a:endParaRPr lang="en-US" sz="36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0" y="1827074"/>
            <a:ext cx="9144000" cy="1754326"/>
          </a:xfrm>
          <a:prstGeom prst="rect">
            <a:avLst/>
          </a:prstGeom>
          <a:solidFill>
            <a:schemeClr val="accent6">
              <a:lumMod val="75000"/>
              <a:alpha val="22000"/>
            </a:schemeClr>
          </a:solidFill>
          <a:ln>
            <a:noFill/>
          </a:ln>
        </p:spPr>
        <p:txBody>
          <a:bodyPr wrap="square">
            <a:spAutoFit/>
          </a:bodyPr>
          <a:lstStyle/>
          <a:p>
            <a:pPr algn="ctr" rtl="1"/>
            <a:r>
              <a:rPr lang="ar-SA"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أَشْهَدُ أَن لاَّ إِلَهَ إِلاَّ اللهُ</a:t>
            </a:r>
            <a:r>
              <a:rPr lang="en-US"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SA"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وَحْدَهُ لاَ شَريكَ</a:t>
            </a:r>
            <a:r>
              <a:rPr lang="en-US"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SA"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لَه، </a:t>
            </a:r>
            <a:endParaRPr lang="en-US"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rtl="1"/>
            <a:r>
              <a:rPr lang="ar-SA" sz="54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وَأَشْهَدُ أَنَّ مُحَمَّدًا عَبْدُهُ وَرَسُوْلُهُ</a:t>
            </a:r>
            <a:endParaRPr lang="ms-MY" sz="5400" dirty="0">
              <a:solidFill>
                <a:srgbClr val="FFFF00"/>
              </a:solidFill>
              <a:effectLst>
                <a:glow rad="101600">
                  <a:prstClr val="black">
                    <a:alpha val="60000"/>
                  </a:prst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395536" y="4233208"/>
            <a:ext cx="8367464" cy="1938992"/>
          </a:xfrm>
          <a:prstGeom prst="rect">
            <a:avLst/>
          </a:prstGeom>
          <a:gradFill>
            <a:gsLst>
              <a:gs pos="0">
                <a:schemeClr val="accent3">
                  <a:tint val="50000"/>
                  <a:satMod val="300000"/>
                </a:schemeClr>
              </a:gs>
              <a:gs pos="46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Yang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Maha</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Esa</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4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4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a:t>
            </a:r>
            <a:r>
              <a:rPr lang="en-US" sz="24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-Nya, </a:t>
            </a:r>
            <a:r>
              <a:rPr lang="en-US" sz="24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4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r>
              <a:rPr lang="en-US" sz="24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4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Muhammad S.A.W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adalah</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a:t>
            </a:r>
            <a:r>
              <a:rPr lang="en-US" sz="24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-Nya </a:t>
            </a:r>
            <a:r>
              <a:rPr lang="en-US" sz="2400" b="1" dirty="0" err="1">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a:t>
            </a:r>
            <a:r>
              <a:rPr lang="en-US" sz="2400" b="1" dirty="0" smtClean="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-Nya</a:t>
            </a:r>
            <a:r>
              <a:rPr lang="en-US" sz="2400" b="1" dirty="0">
                <a:ln w="6350">
                  <a:solidFill>
                    <a:prstClr val="black"/>
                  </a:solidFill>
                  <a:prstDash val="solid"/>
                </a:ln>
                <a:solidFill>
                  <a:prstClr val="white"/>
                </a:solidFill>
                <a:effectLst>
                  <a:glow rad="101600">
                    <a:prstClr val="black">
                      <a:alpha val="60000"/>
                    </a:prst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p>
        </p:txBody>
      </p:sp>
    </p:spTree>
    <p:extLst>
      <p:ext uri="{BB962C8B-B14F-4D97-AF65-F5344CB8AC3E}">
        <p14:creationId xmlns:p14="http://schemas.microsoft.com/office/powerpoint/2010/main" val="4034000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728610" y="152400"/>
            <a:ext cx="7653390" cy="954107"/>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Atas</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p>
          <a:p>
            <a:pPr algn="ctr">
              <a:defRPr/>
            </a:pPr>
            <a:r>
              <a:rPr lang="en-US" sz="28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0" y="2017811"/>
            <a:ext cx="9144000" cy="1569660"/>
          </a:xfrm>
          <a:prstGeom prst="rect">
            <a:avLst/>
          </a:prstGeom>
          <a:solidFill>
            <a:schemeClr val="accent6">
              <a:lumMod val="75000"/>
              <a:alpha val="22000"/>
            </a:schemeClr>
          </a:solidFill>
        </p:spPr>
        <p:txBody>
          <a:bodyPr wrap="square">
            <a:spAutoFit/>
          </a:bodyPr>
          <a:lstStyle/>
          <a:p>
            <a:pPr algn="ctr" rtl="1"/>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صَلِّ وَسَلِّمْ وَبَارِكْ عَلَى سَيِّدِنَا مُحَمَّدٍ، </a:t>
            </a:r>
            <a:endParaRPr lang="ar-SA"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rtl="1"/>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وَعَلَى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آلِهِ وَأَصْحَابِهِ وَأَتْبَاعِهِ إِلَى يَوْمِ الدِّيْنِ.</a:t>
            </a:r>
            <a:endParaRPr lang="ms-MY" sz="4800"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
        <p:nvSpPr>
          <p:cNvPr id="5" name="TextBox 4"/>
          <p:cNvSpPr txBox="1"/>
          <p:nvPr/>
        </p:nvSpPr>
        <p:spPr>
          <a:xfrm>
            <a:off x="395536" y="4185047"/>
            <a:ext cx="8367464" cy="1938992"/>
          </a:xfrm>
          <a:prstGeom prst="rect">
            <a:avLst/>
          </a:prstGeom>
          <a:gradFill>
            <a:gsLst>
              <a:gs pos="0">
                <a:schemeClr val="accent3">
                  <a:tint val="50000"/>
                  <a:satMod val="300000"/>
                </a:schemeClr>
              </a:gs>
              <a:gs pos="46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4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4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keberkatana</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junjungan</a:t>
            </a:r>
            <a:r>
              <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kami </a:t>
            </a:r>
            <a:r>
              <a:rPr lang="en-US" sz="24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4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para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ar-SA"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pengikut</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Baginda</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sehingga</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hari</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pembalasan</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728610" y="304800"/>
            <a:ext cx="7653390" cy="553998"/>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30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Pesanan</a:t>
            </a:r>
            <a:r>
              <a:rPr lang="en-US" sz="30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Takwa</a:t>
            </a:r>
            <a:endParaRPr lang="en-US" sz="30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0" y="2042635"/>
            <a:ext cx="9144000" cy="1569660"/>
          </a:xfrm>
          <a:prstGeom prst="rect">
            <a:avLst/>
          </a:prstGeom>
          <a:solidFill>
            <a:schemeClr val="accent6">
              <a:lumMod val="75000"/>
              <a:alpha val="22000"/>
            </a:schemeClr>
          </a:solidFill>
        </p:spPr>
        <p:txBody>
          <a:bodyPr wrap="square">
            <a:spAutoFit/>
          </a:bodyPr>
          <a:lstStyle/>
          <a:p>
            <a:pPr algn="ctr" rtl="1"/>
            <a:r>
              <a:rPr lang="ar-EG"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اتَّقُوا اللهَ، أُوْصِيْكُمْ وَنَفْسِيْ بِتَقْوَى اللهِ </a:t>
            </a:r>
            <a:endParaRPr lang="en-US"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وَطَاعَتِهِ </a:t>
            </a:r>
            <a:r>
              <a:rPr lang="ar-EG"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لَعَلَّكُمْ تُفْلِحُوْنَ.</a:t>
            </a:r>
            <a:endParaRPr lang="ms-MY" sz="4800"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
        <p:nvSpPr>
          <p:cNvPr id="5" name="TextBox 4"/>
          <p:cNvSpPr txBox="1"/>
          <p:nvPr/>
        </p:nvSpPr>
        <p:spPr>
          <a:xfrm>
            <a:off x="457200" y="4426803"/>
            <a:ext cx="8367464" cy="1200329"/>
          </a:xfrm>
          <a:prstGeom prst="rect">
            <a:avLst/>
          </a:prstGeom>
          <a:gradFill>
            <a:gsLst>
              <a:gs pos="0">
                <a:schemeClr val="accent3">
                  <a:tint val="50000"/>
                  <a:satMod val="300000"/>
                </a:schemeClr>
              </a:gs>
              <a:gs pos="46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4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Bertakwalah</a:t>
            </a:r>
            <a:r>
              <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kepada</a:t>
            </a:r>
            <a:r>
              <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Allah,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saya</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berpesan</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kepada</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kamu</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diriku</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agar </a:t>
            </a:r>
            <a:r>
              <a:rPr lang="en-US" sz="24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bertaqwa</a:t>
            </a:r>
            <a:r>
              <a:rPr lang="en-US"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d</a:t>
            </a:r>
            <a:r>
              <a:rPr lang="sv-SE" sz="24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an taat  kepada-Nya </a:t>
            </a:r>
            <a:r>
              <a:rPr lang="sv-SE"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supaya kamu berjaya.</a:t>
            </a:r>
            <a:endParaRPr lang="en-US" sz="24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527063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0" b="-24000"/>
          </a:stretch>
        </a:blip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179512" y="2270540"/>
            <a:ext cx="8830566" cy="2526612"/>
          </a:xfrm>
          <a:prstGeom prst="rect">
            <a:avLst/>
          </a:prstGeom>
          <a:noFill/>
          <a:ln w="9525">
            <a:noFill/>
            <a:miter lim="800000"/>
            <a:headEnd/>
            <a:tailEnd/>
          </a:ln>
        </p:spPr>
      </p:pic>
      <p:sp>
        <p:nvSpPr>
          <p:cNvPr id="6" name="TextBox 5"/>
          <p:cNvSpPr txBox="1"/>
          <p:nvPr/>
        </p:nvSpPr>
        <p:spPr>
          <a:xfrm>
            <a:off x="5724128" y="4181018"/>
            <a:ext cx="3384260" cy="400110"/>
          </a:xfrm>
          <a:prstGeom prst="rect">
            <a:avLst/>
          </a:prstGeom>
          <a:noFill/>
        </p:spPr>
        <p:txBody>
          <a:bodyPr wrap="none">
            <a:spAutoFit/>
          </a:bodyPr>
          <a:lstStyle/>
          <a:p>
            <a:pPr algn="ctr">
              <a:defRPr/>
            </a:pP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Surah</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Al-</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Ahzab</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 </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Ayat</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56)</a:t>
            </a:r>
          </a:p>
        </p:txBody>
      </p:sp>
      <p:sp>
        <p:nvSpPr>
          <p:cNvPr id="7" name="Rectangle 6"/>
          <p:cNvSpPr/>
          <p:nvPr/>
        </p:nvSpPr>
        <p:spPr>
          <a:xfrm>
            <a:off x="142844" y="4509120"/>
            <a:ext cx="8929654" cy="2308324"/>
          </a:xfrm>
          <a:prstGeom prst="rect">
            <a:avLst/>
          </a:prstGeom>
          <a:noFill/>
        </p:spPr>
        <p:txBody>
          <a:bodyPr wrap="square">
            <a:spAutoFit/>
          </a:bodyPr>
          <a:lstStyle/>
          <a:p>
            <a:pPr algn="ctr">
              <a:defRPr/>
            </a:pP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Sesungguhnya</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Allah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Taala</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smtClean="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Dan </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Para </a:t>
            </a:r>
            <a:r>
              <a:rPr lang="en-US" sz="2400" b="1" dirty="0" err="1" smtClean="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MalaikatNya</a:t>
            </a:r>
            <a:r>
              <a:rPr lang="en-US" sz="2400" b="1" dirty="0" smtClean="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Sentiasa</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Berselawat</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smtClean="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smtClean="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Atas</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Nabi</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(Muhammad</a:t>
            </a:r>
            <a:r>
              <a:rPr lang="en-US" sz="2400" b="1" dirty="0" smtClean="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a:t>
            </a:r>
          </a:p>
          <a:p>
            <a:pPr algn="ctr">
              <a:defRPr/>
            </a:pPr>
            <a:r>
              <a:rPr lang="en-US" sz="2400" b="1" dirty="0" err="1" smtClean="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Wahai</a:t>
            </a:r>
            <a:r>
              <a:rPr lang="en-US" sz="2400" b="1" dirty="0" smtClean="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Orang-orang</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Beriman</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Berselawatlah</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Kamu</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endParaRPr lang="en-US" sz="2400" b="1" dirty="0" smtClean="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endParaRPr>
          </a:p>
          <a:p>
            <a:pPr algn="ctr">
              <a:defRPr/>
            </a:pPr>
            <a:r>
              <a:rPr lang="en-US" sz="2400" b="1" dirty="0" err="1" smtClean="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smtClean="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Serta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Ucapkanlah</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Salam Sejahtera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Penghormatan</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Sepenuhnya</a:t>
            </a:r>
            <a:r>
              <a:rPr lang="en-US" sz="2400" b="1" dirty="0">
                <a:ln>
                  <a:solidFill>
                    <a:prstClr val="black"/>
                  </a:solidFill>
                </a:ln>
                <a:solidFill>
                  <a:srgbClr val="00B0F0"/>
                </a:solidFill>
                <a:effectLst>
                  <a:glow rad="101600">
                    <a:prstClr val="black">
                      <a:alpha val="60000"/>
                    </a:prstClr>
                  </a:glow>
                  <a:outerShdw blurRad="38100" dist="38100" dir="2700000" algn="tl">
                    <a:srgbClr val="000000"/>
                  </a:outerShdw>
                </a:effectLst>
                <a:latin typeface="Arial Black" pitchFamily="34" charset="0"/>
                <a:cs typeface="Arial" charset="0"/>
              </a:rPr>
              <a:t>”. </a:t>
            </a:r>
          </a:p>
        </p:txBody>
      </p:sp>
      <p:sp>
        <p:nvSpPr>
          <p:cNvPr id="10" name="Round Diagonal Corner Rectangle 9"/>
          <p:cNvSpPr/>
          <p:nvPr/>
        </p:nvSpPr>
        <p:spPr>
          <a:xfrm>
            <a:off x="2627784" y="116633"/>
            <a:ext cx="6048672" cy="2376263"/>
          </a:xfrm>
          <a:prstGeom prst="round2DiagRect">
            <a:avLst>
              <a:gd name="adj1" fmla="val 14211"/>
              <a:gd name="adj2" fmla="val 0"/>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Mengenang</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jasa</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r</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asul</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kesayangan</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nabi</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Muhammad SAW  yang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berjuang</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membawa</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ajaran</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Islam. </a:t>
            </a:r>
            <a:r>
              <a:rPr lang="en-US" sz="2200" dirty="0" err="1" smtClean="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Selawat</a:t>
            </a:r>
            <a:r>
              <a:rPr lang="en-US" sz="2200" dirty="0" smtClean="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dan</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salam</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kepada</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Rasulullah</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s.a.w</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p>
        </p:txBody>
      </p:sp>
      <p:sp>
        <p:nvSpPr>
          <p:cNvPr id="9" name="Notched Right Arrow 8"/>
          <p:cNvSpPr/>
          <p:nvPr/>
        </p:nvSpPr>
        <p:spPr>
          <a:xfrm>
            <a:off x="611560" y="116632"/>
            <a:ext cx="2249238" cy="1512168"/>
          </a:xfrm>
          <a:prstGeom prst="notchedRightArrow">
            <a:avLst>
              <a:gd name="adj1" fmla="val 41162"/>
              <a:gd name="adj2" fmla="val 50000"/>
            </a:avLst>
          </a:prstGeom>
          <a:solidFill>
            <a:srgbClr val="FFFF00"/>
          </a:solidFill>
          <a:ln>
            <a:solidFill>
              <a:schemeClr val="tx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Seruan</a:t>
            </a:r>
            <a:endParaRPr lang="en-US" sz="2400" dirty="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14007425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3)">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0" b="-20000"/>
          </a:stretch>
        </a:blip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lum contrast="40000"/>
          </a:blip>
          <a:srcRect/>
          <a:stretch>
            <a:fillRect/>
          </a:stretch>
        </p:blipFill>
        <p:spPr bwMode="auto">
          <a:xfrm>
            <a:off x="1" y="1071546"/>
            <a:ext cx="8715372" cy="5286388"/>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7" name="Rectangle 6"/>
          <p:cNvSpPr/>
          <p:nvPr/>
        </p:nvSpPr>
        <p:spPr>
          <a:xfrm>
            <a:off x="1" y="214290"/>
            <a:ext cx="3214679"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smtClean="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endParaRPr lang="ms-MY" sz="3600" b="1" dirty="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34221103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2050" name="Picture 2" descr="C:\Users\wanshahril\Desktop\slide kos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3856980"/>
            <a:ext cx="8555511" cy="193899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Allah,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Ampunkanlah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Dosa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Golongan</a:t>
            </a:r>
            <a:r>
              <a:rPr lang="ar-SA"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Muslimin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Mu’minaat</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samada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masih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hidup</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telah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mati</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Sesungguhnya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En</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Mendengar</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Memakbulkan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segala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permintaan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p>
        </p:txBody>
      </p:sp>
      <p:sp>
        <p:nvSpPr>
          <p:cNvPr id="6" name="Rectangle 5"/>
          <p:cNvSpPr/>
          <p:nvPr/>
        </p:nvSpPr>
        <p:spPr>
          <a:xfrm>
            <a:off x="251521" y="1484784"/>
            <a:ext cx="8532440"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rtl="1"/>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اغْفِرْ </a:t>
            </a:r>
            <a:r>
              <a:rPr lang="ar-SA"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SA"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مُسْلِمِيْنَ</a:t>
            </a:r>
            <a:r>
              <a:rPr lang="ar-SA"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وَالْمُسْلِمَاتِ</a:t>
            </a:r>
            <a:r>
              <a:rPr lang="ar-SA"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en-US"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SA"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a:t>
            </a:r>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لْمُؤْمِنِيْنَ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وَالْمُؤْمِنَاتِ، </a:t>
            </a:r>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الأَحْيَاءِ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مِنْهُمْ وَالأَمْوَات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prstClr val="black"/>
                </a:solidFill>
                <a:effectLst>
                  <a:outerShdw blurRad="38100" dist="38100" dir="2700000" algn="tl">
                    <a:srgbClr val="000000">
                      <a:alpha val="43137"/>
                    </a:srgbClr>
                  </a:outerShdw>
                </a:effectLst>
              </a:rPr>
              <a:t> </a:t>
            </a:r>
            <a:endParaRPr lang="ar-SA" sz="4800" b="1" dirty="0">
              <a:solidFill>
                <a:prstClr val="black"/>
              </a:solidFill>
              <a:effectLst>
                <a:outerShdw blurRad="38100" dist="38100" dir="2700000" algn="tl">
                  <a:srgbClr val="000000">
                    <a:alpha val="43137"/>
                  </a:srgbClr>
                </a:outerShdw>
              </a:effectLst>
            </a:endParaRPr>
          </a:p>
          <a:p>
            <a:pPr algn="ctr" rtl="1"/>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إِنَّكَ سَمِيْعٌ قَرِيْبٌ مُجِيْبُ الدَّعَوَات. </a:t>
            </a:r>
            <a:endParaRPr lang="en-US"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718986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F259D50-600E-284C-81B3-E58226A7C1E2}"/>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a:xfrm>
            <a:off x="0" y="-30173"/>
            <a:ext cx="9144000" cy="6858001"/>
          </a:xfrm>
        </p:spPr>
      </p:pic>
      <p:sp>
        <p:nvSpPr>
          <p:cNvPr id="3" name="Rectangle 2"/>
          <p:cNvSpPr/>
          <p:nvPr/>
        </p:nvSpPr>
        <p:spPr>
          <a:xfrm>
            <a:off x="4115854" y="2347"/>
            <a:ext cx="157126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DOA</a:t>
            </a:r>
            <a:endParaRPr lang="en-US" sz="4800" b="1" cap="none"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28600" y="990599"/>
            <a:ext cx="8686800" cy="55990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defRPr/>
            </a:pP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اللَّهُمَّ ادْفَعْ عَنَّا الْبَلاءَ وَالْوَبَاءَ وَالْفَحْشَاءَ</a:t>
            </a:r>
            <a:r>
              <a:rPr lang="en-US" sz="6000" b="1" dirty="0">
                <a:solidFill>
                  <a:srgbClr val="92D050"/>
                </a:solidFill>
                <a:latin typeface="Traditional Arabic" pitchFamily="18" charset="-78"/>
                <a:cs typeface="Traditional Arabic" pitchFamily="18" charset="-78"/>
              </a:rPr>
              <a:t> </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مَا لا يَصْرِفُهُ غَيْرُكَ. اللَّهُمَّ إِنَّا نَعُوذُ بِكَ مِنَ</a:t>
            </a:r>
            <a:r>
              <a:rPr lang="en-US" sz="6000" b="1" dirty="0">
                <a:solidFill>
                  <a:srgbClr val="92D050"/>
                </a:solidFill>
                <a:latin typeface="Traditional Arabic" pitchFamily="18" charset="-78"/>
                <a:cs typeface="Traditional Arabic" pitchFamily="18" charset="-78"/>
              </a:rPr>
              <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البَرَصِ وَالْجُنُونِ وَالْجُذَامِ </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وَمِن سَيِّئِ الأَسْقَامِ</a:t>
            </a:r>
            <a:r>
              <a:rPr lang="en-US" sz="6000" b="1" dirty="0">
                <a:solidFill>
                  <a:srgbClr val="92D050"/>
                </a:solidFill>
                <a:latin typeface="Traditional Arabic" pitchFamily="18" charset="-78"/>
                <a:cs typeface="Traditional Arabic" pitchFamily="18" charset="-78"/>
              </a:rPr>
              <a:t>.</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 اللَّهُمَّ اشْفِ مَرْضَانَا وَارْحَمْ مَّوْتَانَا،</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 وَالْطُفْ بِنَا</a:t>
            </a: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فِيمَا نَزَلَ بِنَا.</a:t>
            </a:r>
            <a:endParaRPr lang="en-US" sz="6000" b="1" dirty="0">
              <a:solidFill>
                <a:srgbClr val="92D050"/>
              </a:solidFill>
            </a:endParaRPr>
          </a:p>
        </p:txBody>
      </p:sp>
    </p:spTree>
    <p:extLst>
      <p:ext uri="{BB962C8B-B14F-4D97-AF65-F5344CB8AC3E}">
        <p14:creationId xmlns:p14="http://schemas.microsoft.com/office/powerpoint/2010/main" val="1221087568"/>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r="2687"/>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4145553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4916"/>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1072459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0" y="1562254"/>
            <a:ext cx="9144000" cy="1569660"/>
          </a:xfrm>
          <a:prstGeom prst="rect">
            <a:avLst/>
          </a:prstGeom>
          <a:solidFill>
            <a:srgbClr val="002060">
              <a:alpha val="26000"/>
            </a:srgbClr>
          </a:solidFill>
        </p:spPr>
        <p:txBody>
          <a:bodyPr wrap="square">
            <a:spAutoFit/>
          </a:bodyPr>
          <a:lstStyle/>
          <a:p>
            <a:pPr algn="ctr" rtl="1"/>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لَّا إِلَهَ إلَّا اللهُ وَحْدَهُ لَا شَرِيْكَ لَهُ، </a:t>
            </a:r>
            <a:endParaRPr lang="en-US"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a:t>
            </a:r>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أَنَّ سَيِّدَنَا مُـحَمَّدًا عَبْدُهُ وَرَسُوْلُهُ.</a:t>
            </a:r>
            <a:endParaRPr lang="ms-MY" sz="48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4" name="Rectangle 3"/>
          <p:cNvSpPr/>
          <p:nvPr/>
        </p:nvSpPr>
        <p:spPr>
          <a:xfrm>
            <a:off x="743418" y="381000"/>
            <a:ext cx="7500990" cy="553998"/>
          </a:xfrm>
          <a:prstGeom prst="rect">
            <a:avLst/>
          </a:prstGeom>
          <a:noFill/>
          <a:ln>
            <a:no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TextBox 4"/>
          <p:cNvSpPr txBox="1"/>
          <p:nvPr/>
        </p:nvSpPr>
        <p:spPr>
          <a:xfrm>
            <a:off x="214282" y="4120515"/>
            <a:ext cx="8643998" cy="156966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auto">
              <a:spcBef>
                <a:spcPts val="0"/>
              </a:spcBef>
              <a:spcAft>
                <a:spcPts val="0"/>
              </a:spcAft>
              <a:defRPr/>
            </a:pP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yang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Maha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Esa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-Nya,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juga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-Nya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-Nya.</a:t>
            </a:r>
            <a:endParaRPr lang="en-US" sz="2400" b="1" dirty="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4034000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4" name="Picture 2" descr="C:\Users\wanshahril\Desktop\slide kos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0"/>
          <p:cNvSpPr txBox="1">
            <a:spLocks noChangeArrowheads="1"/>
          </p:cNvSpPr>
          <p:nvPr/>
        </p:nvSpPr>
        <p:spPr bwMode="auto">
          <a:xfrm>
            <a:off x="179512" y="1941999"/>
            <a:ext cx="8735886" cy="2477601"/>
          </a:xfrm>
          <a:prstGeom prst="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ar-EG"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رَبَّنَا </a:t>
            </a:r>
            <a:r>
              <a:rPr lang="ar-EG"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آتِنَا فِي الدُّنْيَا حَسَنَةً وَفِي الآخِرَةِ حَسَنَةً  وَقِنَا عَذَابَ النَّارِ. وَصَلَّى اللهُ عَلىَ سَيِّدِنَا مُحَمَّدٍ وَعَلىَ آلِهِ وَصَحْبِهِ وَسَلَّمْ. وَالْحَمْدُ للهِ رَبِّ الْعَالَمِيْنَ.</a:t>
            </a:r>
            <a:endParaRPr lang="en-US"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en-US" sz="19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endPar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endParaRPr>
          </a:p>
          <a:p>
            <a:pPr algn="ctr" fontAlgn="base">
              <a:spcBef>
                <a:spcPct val="0"/>
              </a:spcBef>
              <a:spcAft>
                <a:spcPct val="0"/>
              </a:spcAft>
              <a:defRPr/>
            </a:pPr>
            <a:r>
              <a:rPr lang="en-US" sz="2400" b="1" dirty="0" err="1">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4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Allah… </a:t>
            </a:r>
          </a:p>
          <a:p>
            <a:pPr algn="ctr" fontAlgn="base">
              <a:spcBef>
                <a:spcPct val="0"/>
              </a:spcBef>
              <a:spcAft>
                <a:spcPct val="0"/>
              </a:spcAft>
              <a:defRPr/>
            </a:pP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Kurniakanlah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Dunia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Dan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Akhirat</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Serta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Hindarilah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Dari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Seksaan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Neraka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2795507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a:ln w="9525">
            <a:noFill/>
            <a:miter lim="800000"/>
            <a:headEnd/>
            <a:tailEnd/>
          </a:ln>
        </p:spPr>
      </p:pic>
      <p:sp>
        <p:nvSpPr>
          <p:cNvPr id="3" name="Rectangle 2"/>
          <p:cNvSpPr>
            <a:spLocks noChangeArrowheads="1"/>
          </p:cNvSpPr>
          <p:nvPr/>
        </p:nvSpPr>
        <p:spPr bwMode="auto">
          <a:xfrm>
            <a:off x="381000" y="1322744"/>
            <a:ext cx="8382000" cy="52304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lstStyle/>
          <a:p>
            <a:pPr marL="419100" indent="-382588" algn="ctr" eaLnBrk="0" hangingPunct="0">
              <a:lnSpc>
                <a:spcPct val="90000"/>
              </a:lnSpc>
              <a:defRPr/>
            </a:pPr>
            <a:r>
              <a:rPr lang="sv-SE" sz="30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Maka </a:t>
            </a:r>
            <a:r>
              <a:rPr lang="sv-SE"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Ingatlah Allah Yang Maha Agung </a:t>
            </a:r>
          </a:p>
          <a:p>
            <a:pPr marL="419100" indent="-382588" algn="ctr" eaLnBrk="0" hangingPunct="0">
              <a:lnSpc>
                <a:spcPct val="90000"/>
              </a:lnSpc>
              <a:defRPr/>
            </a:pP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a:t>
            </a:r>
            <a:r>
              <a:rPr lang="en-US" sz="3000" b="1" dirty="0" err="1"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escaya</a:t>
            </a:r>
            <a:r>
              <a:rPr lang="en-US" sz="30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Bersyukurlah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Di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Atas</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Nikmat-nikmatNya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Menambahkan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Lagi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Pohonlah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Dari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Kelebihannya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Diberikannya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Sesungguhnya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Lebih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Besar</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Faedah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Kesannya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Ingatlah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Mengetahui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Apa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Yang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Kerjakan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
            </a:r>
          </a:p>
        </p:txBody>
      </p:sp>
      <p:sp>
        <p:nvSpPr>
          <p:cNvPr id="4" name="Rectangle 3"/>
          <p:cNvSpPr/>
          <p:nvPr/>
        </p:nvSpPr>
        <p:spPr>
          <a:xfrm>
            <a:off x="395536" y="260648"/>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Wahai</a:t>
            </a:r>
            <a:r>
              <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t>
            </a:r>
            <a:r>
              <a:rPr lang="en-US" sz="4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Hamba-hamba</a:t>
            </a:r>
            <a:r>
              <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Allah</a:t>
            </a:r>
            <a:r>
              <a:rPr lang="en-US" sz="4400" b="1" dirty="0" smtClean="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a:t>
            </a:r>
            <a:endPar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endParaRPr>
          </a:p>
        </p:txBody>
      </p:sp>
    </p:spTree>
    <p:extLst>
      <p:ext uri="{BB962C8B-B14F-4D97-AF65-F5344CB8AC3E}">
        <p14:creationId xmlns:p14="http://schemas.microsoft.com/office/powerpoint/2010/main" val="41502885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952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152400" y="1600200"/>
            <a:ext cx="8763000" cy="1446550"/>
          </a:xfrm>
          <a:prstGeom prst="rect">
            <a:avLst/>
          </a:prstGeom>
          <a:solidFill>
            <a:srgbClr val="002060">
              <a:alpha val="27000"/>
            </a:srgbClr>
          </a:solidFill>
        </p:spPr>
        <p:txBody>
          <a:bodyPr wrap="square">
            <a:spAutoFit/>
          </a:bodyPr>
          <a:lstStyle/>
          <a:p>
            <a:pPr algn="ctr" rtl="1"/>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وَسَلِّـمْ عَلَى سَيِّدِنَا مـُحَمَّدِ، </a:t>
            </a:r>
            <a:endParaRPr lang="en-US"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وَعَلَى </a:t>
            </a:r>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آلِهِ وَاَصْحَابِهِ </a:t>
            </a:r>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أَجْمَعِينَ</a:t>
            </a:r>
            <a:endParaRPr lang="ms-MY" sz="44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4" name="TextBox 3"/>
          <p:cNvSpPr txBox="1"/>
          <p:nvPr/>
        </p:nvSpPr>
        <p:spPr>
          <a:xfrm>
            <a:off x="395536" y="4098429"/>
            <a:ext cx="8286808" cy="1692771"/>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auto">
              <a:spcBef>
                <a:spcPts val="0"/>
              </a:spcBef>
              <a:spcAft>
                <a:spcPts val="0"/>
              </a:spcAft>
              <a:defRPr/>
            </a:pP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junjungan</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kami,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seluruh</a:t>
            </a:r>
            <a:r>
              <a:rPr lang="en-US" sz="26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endParaRPr lang="en-US" sz="26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
        <p:nvSpPr>
          <p:cNvPr id="5" name="Rectangle 4"/>
          <p:cNvSpPr/>
          <p:nvPr/>
        </p:nvSpPr>
        <p:spPr>
          <a:xfrm>
            <a:off x="152400" y="152400"/>
            <a:ext cx="8892480" cy="954107"/>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Tree>
    <p:extLst>
      <p:ext uri="{BB962C8B-B14F-4D97-AF65-F5344CB8AC3E}">
        <p14:creationId xmlns:p14="http://schemas.microsoft.com/office/powerpoint/2010/main" val="4034000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804810" y="304800"/>
            <a:ext cx="7500990" cy="584775"/>
          </a:xfrm>
          <a:prstGeom prst="rect">
            <a:avLst/>
          </a:prstGeom>
          <a:noFill/>
          <a:ln>
            <a:no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32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Pesanan</a:t>
            </a:r>
            <a:r>
              <a:rPr lang="en-US" sz="32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Takwa</a:t>
            </a:r>
            <a:endParaRPr lang="en-US" sz="32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4" name="Rectangle 3"/>
          <p:cNvSpPr/>
          <p:nvPr/>
        </p:nvSpPr>
        <p:spPr>
          <a:xfrm>
            <a:off x="273496" y="4057471"/>
            <a:ext cx="8641904"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Bertakwalah</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saya</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berpesan</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kamu</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diriku</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agar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Sesungguhnya</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telah</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orang yang </a:t>
            </a:r>
            <a:r>
              <a:rPr lang="en-US" sz="24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24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t>
            </a:r>
            <a:endParaRPr lang="en-US" sz="24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endParaRPr>
          </a:p>
        </p:txBody>
      </p:sp>
      <p:sp>
        <p:nvSpPr>
          <p:cNvPr id="5" name="Rectangle 4"/>
          <p:cNvSpPr/>
          <p:nvPr/>
        </p:nvSpPr>
        <p:spPr>
          <a:xfrm>
            <a:off x="-6796" y="1912203"/>
            <a:ext cx="9144000" cy="830997"/>
          </a:xfrm>
          <a:prstGeom prst="rect">
            <a:avLst/>
          </a:prstGeom>
          <a:solidFill>
            <a:schemeClr val="tx1">
              <a:alpha val="22000"/>
            </a:schemeClr>
          </a:solidFill>
        </p:spPr>
        <p:txBody>
          <a:bodyPr wrap="square">
            <a:spAutoFit/>
          </a:bodyPr>
          <a:lstStyle/>
          <a:p>
            <a:pPr algn="ctr" rtl="1"/>
            <a:r>
              <a:rPr lang="ar-EG"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اتَّـقُوْا اللهَ أُوْصِيْكُمْ وَإِيَّايَ بِتَقْوَى اللهِ، فَقَدْ فَازَ الـمُتَّـقُوْنَ.</a:t>
            </a:r>
            <a:endParaRPr lang="en-MY"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4034000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8" y="0"/>
            <a:ext cx="91587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699" y="1295400"/>
            <a:ext cx="6277099" cy="2492990"/>
          </a:xfrm>
          <a:prstGeom prst="rect">
            <a:avLst/>
          </a:prstGeom>
          <a:noFill/>
        </p:spPr>
        <p:txBody>
          <a:bodyPr wrap="square">
            <a:spAutoFit/>
          </a:bodyPr>
          <a:lstStyle/>
          <a:p>
            <a:pPr algn="ctr" fontAlgn="auto">
              <a:spcBef>
                <a:spcPts val="0"/>
              </a:spcBef>
              <a:spcAft>
                <a:spcPts val="0"/>
              </a:spcAft>
              <a:defRPr/>
            </a:pPr>
            <a:r>
              <a:rPr lang="en-US" sz="60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Bernard MT Condensed" pitchFamily="18" charset="0"/>
                <a:cs typeface="Traditional Arabic" pitchFamily="2" charset="-78"/>
              </a:rPr>
              <a:t>RAMADAN </a:t>
            </a:r>
            <a:endParaRPr lang="en-US" sz="60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Bernard MT Condensed" pitchFamily="18" charset="0"/>
              <a:cs typeface="Traditional Arabic" pitchFamily="2" charset="-78"/>
            </a:endParaRPr>
          </a:p>
          <a:p>
            <a:pPr algn="ctr" fontAlgn="auto">
              <a:spcBef>
                <a:spcPts val="0"/>
              </a:spcBef>
              <a:spcAft>
                <a:spcPts val="0"/>
              </a:spcAft>
              <a:defRPr/>
            </a:pPr>
            <a:r>
              <a:rPr lang="en-US" sz="48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Bernard MT Condensed" pitchFamily="18" charset="0"/>
                <a:cs typeface="Traditional Arabic" pitchFamily="2" charset="-78"/>
              </a:rPr>
              <a:t>TAWARAN MEGA </a:t>
            </a:r>
          </a:p>
          <a:p>
            <a:pPr algn="ctr" fontAlgn="auto">
              <a:spcBef>
                <a:spcPts val="0"/>
              </a:spcBef>
              <a:spcAft>
                <a:spcPts val="0"/>
              </a:spcAft>
              <a:defRPr/>
            </a:pPr>
            <a:r>
              <a:rPr lang="en-US" sz="48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Bernard MT Condensed" pitchFamily="18" charset="0"/>
                <a:cs typeface="Traditional Arabic" pitchFamily="2" charset="-78"/>
              </a:rPr>
              <a:t>DARIPADA ALLAH SWT</a:t>
            </a:r>
            <a:endParaRPr lang="en-US" sz="8000" b="1" dirty="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Bernard MT Condensed" pitchFamily="18" charset="0"/>
              <a:cs typeface="Traditional Arabic" pitchFamily="2" charset="-78"/>
            </a:endParaRPr>
          </a:p>
        </p:txBody>
      </p:sp>
      <p:sp>
        <p:nvSpPr>
          <p:cNvPr id="6" name="Rectangle 5"/>
          <p:cNvSpPr/>
          <p:nvPr/>
        </p:nvSpPr>
        <p:spPr>
          <a:xfrm>
            <a:off x="-28699" y="304801"/>
            <a:ext cx="5972299" cy="646331"/>
          </a:xfrm>
          <a:prstGeom prst="rect">
            <a:avLst/>
          </a:prstGeom>
          <a:noFill/>
        </p:spPr>
        <p:txBody>
          <a:bodyPr wrap="square">
            <a:spAutoFit/>
          </a:bodyPr>
          <a:lstStyle/>
          <a:p>
            <a:pPr algn="ctr" fontAlgn="auto">
              <a:spcBef>
                <a:spcPts val="0"/>
              </a:spcBef>
              <a:spcAft>
                <a:spcPts val="0"/>
              </a:spcAft>
              <a:defRPr/>
            </a:pPr>
            <a:r>
              <a:rPr lang="en-US" sz="3600" b="1" dirty="0" smtClean="0">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Bernard MT Condensed" pitchFamily="18" charset="0"/>
                <a:cs typeface="Traditional Arabic" pitchFamily="2" charset="-78"/>
              </a:rPr>
              <a:t>TAJUK KHUTBAH HARI INI:</a:t>
            </a:r>
            <a:endParaRPr lang="en-US" sz="3600" b="1" dirty="0">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Bernard MT Condensed" pitchFamily="18" charset="0"/>
              <a:cs typeface="Traditional Arabic" pitchFamily="2" charset="-78"/>
            </a:endParaRPr>
          </a:p>
        </p:txBody>
      </p:sp>
      <p:sp>
        <p:nvSpPr>
          <p:cNvPr id="7" name="Rectangle 6"/>
          <p:cNvSpPr/>
          <p:nvPr/>
        </p:nvSpPr>
        <p:spPr>
          <a:xfrm>
            <a:off x="2362200" y="5299501"/>
            <a:ext cx="6781800" cy="830997"/>
          </a:xfrm>
          <a:prstGeom prst="rect">
            <a:avLst/>
          </a:prstGeom>
        </p:spPr>
        <p:txBody>
          <a:bodyPr wrap="square">
            <a:spAutoFit/>
          </a:bodyPr>
          <a:lstStyle/>
          <a:p>
            <a:pPr algn="ctr" fontAlgn="auto">
              <a:spcBef>
                <a:spcPts val="0"/>
              </a:spcBef>
              <a:spcAft>
                <a:spcPts val="0"/>
              </a:spcAft>
              <a:defRPr/>
            </a:pP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11 </a:t>
            </a:r>
            <a:r>
              <a:rPr lang="en-US" sz="2400" b="1" dirty="0" err="1">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Ramadhan</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1442H </a:t>
            </a:r>
            <a:r>
              <a:rPr lang="en-US" sz="2400" b="1" i="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a:t>
            </a: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23 </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April 2021M</a:t>
            </a:r>
          </a:p>
          <a:p>
            <a:pPr algn="ctr" fontAlgn="auto">
              <a:spcBef>
                <a:spcPts val="0"/>
              </a:spcBef>
              <a:spcAft>
                <a:spcPts val="0"/>
              </a:spcAft>
              <a:defRPr/>
            </a:pP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ahnschrift Condensed" pitchFamily="34" charset="0"/>
              </a:rPr>
              <a:t>http://e-khutbah.terengganu.gov.my</a:t>
            </a:r>
          </a:p>
        </p:txBody>
      </p:sp>
    </p:spTree>
    <p:extLst>
      <p:ext uri="{BB962C8B-B14F-4D97-AF65-F5344CB8AC3E}">
        <p14:creationId xmlns:p14="http://schemas.microsoft.com/office/powerpoint/2010/main" val="998020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703312" y="360402"/>
            <a:ext cx="7757120" cy="553998"/>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Ramadhan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Istimewa</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ounded Rectangle 4"/>
          <p:cNvSpPr/>
          <p:nvPr/>
        </p:nvSpPr>
        <p:spPr>
          <a:xfrm>
            <a:off x="3012234" y="1181100"/>
            <a:ext cx="5794309" cy="1203920"/>
          </a:xfrm>
          <a:prstGeom prst="roundRect">
            <a:avLst>
              <a:gd name="adj" fmla="val 11364"/>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Diturunkan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padanya</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al-Quran</a:t>
            </a:r>
          </a:p>
          <a:p>
            <a:pPr algn="ctr">
              <a:defRPr/>
            </a:pP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t>
            </a:r>
            <a:r>
              <a:rPr lang="pt-BR" sz="24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Membawa hidayah dan panduan hidup ke seluruh manusia</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a:p>
            <a:pPr algn="ctr">
              <a:defRPr/>
            </a:pP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6" name="Right Arrow 5"/>
          <p:cNvSpPr/>
          <p:nvPr/>
        </p:nvSpPr>
        <p:spPr>
          <a:xfrm>
            <a:off x="629092" y="1066800"/>
            <a:ext cx="2415799" cy="143252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defRPr/>
            </a:pP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Kelebihan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Ramadhan</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9" name="Rounded Rectangle 8"/>
          <p:cNvSpPr/>
          <p:nvPr/>
        </p:nvSpPr>
        <p:spPr>
          <a:xfrm>
            <a:off x="228601" y="2499320"/>
            <a:ext cx="8610600" cy="4282480"/>
          </a:xfrm>
          <a:prstGeom prst="roundRect">
            <a:avLst>
              <a:gd name="adj" fmla="val 11364"/>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2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Firman</a:t>
            </a:r>
            <a:r>
              <a:rPr lang="en-US" sz="22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Allah </a:t>
            </a:r>
            <a:r>
              <a:rPr lang="en-US" sz="22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taala</a:t>
            </a:r>
            <a:r>
              <a:rPr lang="en-US" sz="22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al-</a:t>
            </a:r>
            <a:r>
              <a:rPr lang="en-US" sz="22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Baqarah</a:t>
            </a:r>
            <a:r>
              <a:rPr lang="en-US" sz="22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2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ayat</a:t>
            </a:r>
            <a:r>
              <a:rPr lang="en-US" sz="22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185:</a:t>
            </a:r>
          </a:p>
          <a:p>
            <a:pPr algn="ctr">
              <a:defRPr/>
            </a:pPr>
            <a:endParaRPr lang="en-US" sz="22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a:p>
            <a:pPr algn="ctr">
              <a:defRPr/>
            </a:pPr>
            <a:r>
              <a:rPr lang="ar-SA" sz="4400" b="1" dirty="0">
                <a:ln w="12700">
                  <a:solidFill>
                    <a:srgbClr val="7030A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شَهْرُ رَمَضَانَ الَّذِي أُنْزِلَ فِيهِ الْقُرْآنُ هُدًى لِلنَّاسِ وَبَيِّنَاتٍ مِنَ الْهُدَىٰ وَالْفُرْقَانِ ۚ </a:t>
            </a:r>
            <a:r>
              <a:rPr lang="ar-SA" sz="4400" b="1" dirty="0" smtClean="0">
                <a:ln w="12700">
                  <a:solidFill>
                    <a:srgbClr val="7030A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a:t>
            </a:r>
            <a:endParaRPr lang="en-US" sz="4000" b="1" dirty="0">
              <a:ln w="12700">
                <a:solidFill>
                  <a:srgbClr val="7030A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403400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9" name="Rounded Rectangle 8"/>
          <p:cNvSpPr/>
          <p:nvPr/>
        </p:nvSpPr>
        <p:spPr>
          <a:xfrm>
            <a:off x="381000" y="609600"/>
            <a:ext cx="8610600" cy="5638800"/>
          </a:xfrm>
          <a:prstGeom prst="roundRect">
            <a:avLst>
              <a:gd name="adj" fmla="val 11364"/>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200" dirty="0" err="1" smtClean="0">
                <a:ln w="12700">
                  <a:solidFill>
                    <a:srgbClr val="0070C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Maksudnya</a:t>
            </a:r>
            <a:r>
              <a:rPr lang="en-US" sz="2200" dirty="0" smtClean="0">
                <a:ln w="12700">
                  <a:solidFill>
                    <a:srgbClr val="0070C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t>
            </a:r>
          </a:p>
          <a:p>
            <a:pPr algn="ctr">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Masa</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yang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diwajibkan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kamu</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berpuasa</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itu</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ialah</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bulan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Ramadhan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yang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padanya</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diturunkan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al-Quran,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menjadi</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petunjuk</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bagi</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sekalian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manusia</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menjadi</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keterangan-keterangan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yang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menjelaskan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petunjuk</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menjelaskan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perbezaan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antara</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yang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benar</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dengan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yang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salah</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val="1159665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703312" y="360402"/>
            <a:ext cx="7757120" cy="553998"/>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Ramadhan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Istimewa</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ounded Rectangle 4"/>
          <p:cNvSpPr/>
          <p:nvPr/>
        </p:nvSpPr>
        <p:spPr>
          <a:xfrm>
            <a:off x="3012234" y="1181100"/>
            <a:ext cx="5794309" cy="1203920"/>
          </a:xfrm>
          <a:prstGeom prst="roundRect">
            <a:avLst>
              <a:gd name="adj" fmla="val 11364"/>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Bulan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yang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penuh</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keberkatan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keampunan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4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kerahmatan</a:t>
            </a:r>
            <a:r>
              <a:rPr lang="en-US" sz="24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6" name="Right Arrow 5"/>
          <p:cNvSpPr/>
          <p:nvPr/>
        </p:nvSpPr>
        <p:spPr>
          <a:xfrm>
            <a:off x="629092" y="1066800"/>
            <a:ext cx="2415799" cy="143252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defRPr/>
            </a:pP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Kelebihan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Ramadhan</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9" name="Rounded Rectangle 8"/>
          <p:cNvSpPr/>
          <p:nvPr/>
        </p:nvSpPr>
        <p:spPr>
          <a:xfrm>
            <a:off x="228601" y="2499320"/>
            <a:ext cx="8610600" cy="4282480"/>
          </a:xfrm>
          <a:prstGeom prst="roundRect">
            <a:avLst>
              <a:gd name="adj" fmla="val 11364"/>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2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Hadis</a:t>
            </a:r>
            <a:r>
              <a:rPr lang="en-US" sz="22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2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riwayat</a:t>
            </a:r>
            <a:r>
              <a:rPr lang="en-US" sz="22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Ahmad </a:t>
            </a:r>
            <a:r>
              <a:rPr lang="en-US" sz="22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22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2200" dirty="0" err="1"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nasai</a:t>
            </a:r>
            <a:r>
              <a:rPr lang="en-US" sz="22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t>
            </a:r>
          </a:p>
          <a:p>
            <a:pPr algn="ctr">
              <a:defRPr/>
            </a:pPr>
            <a:endParaRPr lang="en-US" sz="2200" dirty="0" smtClean="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a:p>
            <a:pPr algn="ctr" rtl="1"/>
            <a:r>
              <a:rPr lang="ar-SA" sz="48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قَدْ جَاءَكُمْ شَهْرُ رَمَضَانَ شَهْرٌ مُبَارَكٌ، اِفْتَرَضَ اللهُ عَلَيْكُمْ صِيَامَهُ </a:t>
            </a:r>
            <a:r>
              <a:rPr lang="ar-SA" sz="4800" b="1" dirty="0" smtClean="0">
                <a:ln w="12700">
                  <a:solidFill>
                    <a:srgbClr val="00206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a:t>
            </a:r>
            <a:r>
              <a:rPr lang="en-US" sz="4800" b="1" dirty="0" smtClean="0">
                <a:ln w="12700">
                  <a:solidFill>
                    <a:srgbClr val="00206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r>
              <a:rPr lang="ar-SA" sz="4800" b="1" dirty="0" smtClean="0">
                <a:ln w="12700">
                  <a:solidFill>
                    <a:srgbClr val="00206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تُفْتَحُ </a:t>
            </a:r>
            <a:r>
              <a:rPr lang="ar-SA" sz="48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فِيْهِ أَبْوَابُ الْجَنَّةِ ، وَتُغْلَقُ فِيْهِ أَبْوَابُ الْجَحِيْمِ ، وَتُغَلُّ فِيْهِ </a:t>
            </a:r>
            <a:r>
              <a:rPr lang="ar-SA" sz="4800" b="1" dirty="0" smtClean="0">
                <a:ln w="12700">
                  <a:solidFill>
                    <a:srgbClr val="00206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الشَّيَاطِيْنُ،</a:t>
            </a:r>
            <a:r>
              <a:rPr lang="en-US" sz="4800" b="1" dirty="0" smtClean="0">
                <a:ln w="12700">
                  <a:solidFill>
                    <a:srgbClr val="00206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 </a:t>
            </a:r>
            <a:r>
              <a:rPr lang="ar-SA" sz="4800" b="1" dirty="0" smtClean="0">
                <a:ln w="12700">
                  <a:solidFill>
                    <a:srgbClr val="00206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فِيْهِ </a:t>
            </a:r>
            <a:r>
              <a:rPr lang="ar-SA" sz="48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لَيْلةٌ خَيْرٌ مِنْ أَلْفِ شَهْرٍ ،مَنْ حُرِمَ خَيْرَهَا فَقَدْ حُرِمَ</a:t>
            </a:r>
            <a:endParaRPr lang="en-US" sz="4800" b="1" dirty="0">
              <a:ln w="12700">
                <a:solidFill>
                  <a:srgbClr val="00206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2357827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TotalTime>
  <Words>1205</Words>
  <Application>Microsoft Office PowerPoint</Application>
  <PresentationFormat>On-screen Show (4:3)</PresentationFormat>
  <Paragraphs>135</Paragraphs>
  <Slides>32</Slides>
  <Notes>0</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32</vt:i4>
      </vt:variant>
    </vt:vector>
  </HeadingPairs>
  <TitlesOfParts>
    <vt:vector size="53" baseType="lpstr">
      <vt:lpstr>Arial Unicode MS</vt:lpstr>
      <vt:lpstr>Aharoni</vt:lpstr>
      <vt:lpstr>Arial</vt:lpstr>
      <vt:lpstr>Arial Black</vt:lpstr>
      <vt:lpstr>Bahnschrift Condensed</vt:lpstr>
      <vt:lpstr>Berlin Sans FB Demi</vt:lpstr>
      <vt:lpstr>Bernard MT Condensed</vt:lpstr>
      <vt:lpstr>Calibri</vt:lpstr>
      <vt:lpstr>Century Schoolbook</vt:lpstr>
      <vt:lpstr>Freestyle Script</vt:lpstr>
      <vt:lpstr>Libre Franklin Light</vt:lpstr>
      <vt:lpstr>Monotype Corsiva</vt:lpstr>
      <vt:lpstr>Roboto Regular</vt:lpstr>
      <vt:lpstr>Rubik Light</vt:lpstr>
      <vt:lpstr>Showcard Gothic</vt:lpstr>
      <vt:lpstr>Stencil</vt:lpstr>
      <vt:lpstr>Times New Roman</vt:lpstr>
      <vt:lpstr>Traditional Arabic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AzlinaDaud</dc:creator>
  <cp:lastModifiedBy>Windows User</cp:lastModifiedBy>
  <cp:revision>27</cp:revision>
  <dcterms:created xsi:type="dcterms:W3CDTF">2018-05-30T00:49:57Z</dcterms:created>
  <dcterms:modified xsi:type="dcterms:W3CDTF">2021-04-22T07:45:28Z</dcterms:modified>
</cp:coreProperties>
</file>